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87" r:id="rId3"/>
    <p:sldId id="257" r:id="rId4"/>
    <p:sldId id="265" r:id="rId5"/>
    <p:sldId id="258" r:id="rId6"/>
    <p:sldId id="259" r:id="rId7"/>
    <p:sldId id="269" r:id="rId8"/>
    <p:sldId id="266" r:id="rId9"/>
    <p:sldId id="285" r:id="rId10"/>
    <p:sldId id="267" r:id="rId11"/>
    <p:sldId id="270" r:id="rId12"/>
    <p:sldId id="271" r:id="rId13"/>
    <p:sldId id="276" r:id="rId14"/>
    <p:sldId id="277" r:id="rId15"/>
    <p:sldId id="278" r:id="rId16"/>
    <p:sldId id="279" r:id="rId17"/>
    <p:sldId id="281" r:id="rId18"/>
    <p:sldId id="272" r:id="rId19"/>
    <p:sldId id="273" r:id="rId20"/>
    <p:sldId id="275" r:id="rId21"/>
    <p:sldId id="268" r:id="rId22"/>
    <p:sldId id="288" r:id="rId23"/>
    <p:sldId id="260" r:id="rId24"/>
    <p:sldId id="286" r:id="rId25"/>
    <p:sldId id="261" r:id="rId26"/>
    <p:sldId id="262" r:id="rId27"/>
    <p:sldId id="264" r:id="rId28"/>
    <p:sldId id="282"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66" autoAdjust="0"/>
    <p:restoredTop sz="72155" autoAdjust="0"/>
  </p:normalViewPr>
  <p:slideViewPr>
    <p:cSldViewPr snapToGrid="0">
      <p:cViewPr>
        <p:scale>
          <a:sx n="100" d="100"/>
          <a:sy n="100" d="100"/>
        </p:scale>
        <p:origin x="852"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deep Siva Senthil" userId="63a23998dd51fd52" providerId="LiveId" clId="{EC77AB4C-F08E-4C2D-BCB0-A87BAB475DED}"/>
    <pc:docChg chg="undo custSel addSld modSld sldOrd">
      <pc:chgData name="Jaideep Siva Senthil" userId="63a23998dd51fd52" providerId="LiveId" clId="{EC77AB4C-F08E-4C2D-BCB0-A87BAB475DED}" dt="2023-11-15T15:24:50.442" v="128" actId="20577"/>
      <pc:docMkLst>
        <pc:docMk/>
      </pc:docMkLst>
      <pc:sldChg chg="modSp mod">
        <pc:chgData name="Jaideep Siva Senthil" userId="63a23998dd51fd52" providerId="LiveId" clId="{EC77AB4C-F08E-4C2D-BCB0-A87BAB475DED}" dt="2023-11-15T15:21:29.362" v="93" actId="20577"/>
        <pc:sldMkLst>
          <pc:docMk/>
          <pc:sldMk cId="596415897" sldId="260"/>
        </pc:sldMkLst>
        <pc:spChg chg="mod">
          <ac:chgData name="Jaideep Siva Senthil" userId="63a23998dd51fd52" providerId="LiveId" clId="{EC77AB4C-F08E-4C2D-BCB0-A87BAB475DED}" dt="2023-11-15T15:17:38.695" v="46" actId="20577"/>
          <ac:spMkLst>
            <pc:docMk/>
            <pc:sldMk cId="596415897" sldId="260"/>
            <ac:spMk id="2" creationId="{E1F82FB1-7C4D-1A7B-F906-B569069F04C7}"/>
          </ac:spMkLst>
        </pc:spChg>
        <pc:spChg chg="mod">
          <ac:chgData name="Jaideep Siva Senthil" userId="63a23998dd51fd52" providerId="LiveId" clId="{EC77AB4C-F08E-4C2D-BCB0-A87BAB475DED}" dt="2023-11-15T15:21:29.362" v="93" actId="20577"/>
          <ac:spMkLst>
            <pc:docMk/>
            <pc:sldMk cId="596415897" sldId="260"/>
            <ac:spMk id="3" creationId="{E8F9A838-032F-35AA-0845-429A67427C7B}"/>
          </ac:spMkLst>
        </pc:spChg>
      </pc:sldChg>
      <pc:sldChg chg="modSp mod">
        <pc:chgData name="Jaideep Siva Senthil" userId="63a23998dd51fd52" providerId="LiveId" clId="{EC77AB4C-F08E-4C2D-BCB0-A87BAB475DED}" dt="2023-11-15T15:16:28.707" v="9" actId="20577"/>
        <pc:sldMkLst>
          <pc:docMk/>
          <pc:sldMk cId="3324812521" sldId="265"/>
        </pc:sldMkLst>
        <pc:spChg chg="mod">
          <ac:chgData name="Jaideep Siva Senthil" userId="63a23998dd51fd52" providerId="LiveId" clId="{EC77AB4C-F08E-4C2D-BCB0-A87BAB475DED}" dt="2023-11-15T15:16:28.707" v="9" actId="20577"/>
          <ac:spMkLst>
            <pc:docMk/>
            <pc:sldMk cId="3324812521" sldId="265"/>
            <ac:spMk id="3" creationId="{633BB60F-97BC-EB02-53F8-24F0BB2044C1}"/>
          </ac:spMkLst>
        </pc:spChg>
      </pc:sldChg>
      <pc:sldChg chg="modSp mod">
        <pc:chgData name="Jaideep Siva Senthil" userId="63a23998dd51fd52" providerId="LiveId" clId="{EC77AB4C-F08E-4C2D-BCB0-A87BAB475DED}" dt="2023-11-15T15:16:09.900" v="1" actId="20577"/>
        <pc:sldMkLst>
          <pc:docMk/>
          <pc:sldMk cId="588358674" sldId="287"/>
        </pc:sldMkLst>
        <pc:spChg chg="mod">
          <ac:chgData name="Jaideep Siva Senthil" userId="63a23998dd51fd52" providerId="LiveId" clId="{EC77AB4C-F08E-4C2D-BCB0-A87BAB475DED}" dt="2023-11-15T15:16:09.900" v="1" actId="20577"/>
          <ac:spMkLst>
            <pc:docMk/>
            <pc:sldMk cId="588358674" sldId="287"/>
            <ac:spMk id="3" creationId="{13D56E8C-5CE3-3916-4537-9DAE557332B7}"/>
          </ac:spMkLst>
        </pc:spChg>
      </pc:sldChg>
      <pc:sldChg chg="modSp new mod ord modNotesTx">
        <pc:chgData name="Jaideep Siva Senthil" userId="63a23998dd51fd52" providerId="LiveId" clId="{EC77AB4C-F08E-4C2D-BCB0-A87BAB475DED}" dt="2023-11-15T15:24:50.442" v="128" actId="20577"/>
        <pc:sldMkLst>
          <pc:docMk/>
          <pc:sldMk cId="2569986639" sldId="288"/>
        </pc:sldMkLst>
        <pc:spChg chg="mod">
          <ac:chgData name="Jaideep Siva Senthil" userId="63a23998dd51fd52" providerId="LiveId" clId="{EC77AB4C-F08E-4C2D-BCB0-A87BAB475DED}" dt="2023-11-15T15:17:51.232" v="64" actId="20577"/>
          <ac:spMkLst>
            <pc:docMk/>
            <pc:sldMk cId="2569986639" sldId="288"/>
            <ac:spMk id="2" creationId="{AB53218F-35FC-DBE6-2C06-59CD263C773D}"/>
          </ac:spMkLst>
        </pc:spChg>
        <pc:spChg chg="mod">
          <ac:chgData name="Jaideep Siva Senthil" userId="63a23998dd51fd52" providerId="LiveId" clId="{EC77AB4C-F08E-4C2D-BCB0-A87BAB475DED}" dt="2023-11-15T15:23:18.222" v="126" actId="1076"/>
          <ac:spMkLst>
            <pc:docMk/>
            <pc:sldMk cId="2569986639" sldId="288"/>
            <ac:spMk id="3" creationId="{FCF12DD2-CFAC-5C4F-C4B3-C2F4A70DB62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5E43D-2628-4C70-A627-0DD55FA66C2D}"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91DB4-3DDD-491E-AE78-6F0F25AC2C00}" type="slidenum">
              <a:rPr lang="en-US" smtClean="0"/>
              <a:t>‹#›</a:t>
            </a:fld>
            <a:endParaRPr lang="en-US"/>
          </a:p>
        </p:txBody>
      </p:sp>
    </p:spTree>
    <p:extLst>
      <p:ext uri="{BB962C8B-B14F-4D97-AF65-F5344CB8AC3E}">
        <p14:creationId xmlns:p14="http://schemas.microsoft.com/office/powerpoint/2010/main" val="2919090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1950s-1960s: Early Beginnings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The conceptual groundwork for chatbots was laid in the 1950s and 1960s. The famous "Turing Test," proposed by Alan Turing in 1950, became a benchmark for evaluating a machine's ability to exhibit intelligent behavior indistinguishable from that of a human.</a:t>
            </a:r>
          </a:p>
          <a:p>
            <a:pPr algn="l">
              <a:buFont typeface="+mj-lt"/>
              <a:buAutoNum type="arabicPeriod"/>
            </a:pPr>
            <a:r>
              <a:rPr lang="en-US" b="1" i="0" dirty="0">
                <a:solidFill>
                  <a:srgbClr val="D1D5DB"/>
                </a:solidFill>
                <a:effectLst/>
                <a:latin typeface="Söhne"/>
              </a:rPr>
              <a:t>1960s-1970s: ELIZA</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In the mid-1960s, Joseph </a:t>
            </a:r>
            <a:r>
              <a:rPr lang="en-US" b="0" i="0" dirty="0" err="1">
                <a:solidFill>
                  <a:srgbClr val="D1D5DB"/>
                </a:solidFill>
                <a:effectLst/>
                <a:latin typeface="Söhne"/>
              </a:rPr>
              <a:t>Weizenbaum</a:t>
            </a:r>
            <a:r>
              <a:rPr lang="en-US" b="0" i="0" dirty="0">
                <a:solidFill>
                  <a:srgbClr val="D1D5DB"/>
                </a:solidFill>
                <a:effectLst/>
                <a:latin typeface="Söhne"/>
              </a:rPr>
              <a:t> developed ELIZA, one of the first chatbots. ELIZA operated as a psychotherapist, engaging in text-based conversations that mimicked a Rogerian psychotherapist. Although relatively simple by today's standards, ELIZA sparked interest in the potential of conversational agents.</a:t>
            </a:r>
          </a:p>
          <a:p>
            <a:pPr algn="l">
              <a:buFont typeface="+mj-lt"/>
              <a:buAutoNum type="arabicPeriod"/>
            </a:pPr>
            <a:r>
              <a:rPr lang="en-US" b="1" i="0" dirty="0">
                <a:solidFill>
                  <a:srgbClr val="D1D5DB"/>
                </a:solidFill>
                <a:effectLst/>
                <a:latin typeface="Söhne"/>
              </a:rPr>
              <a:t>1980s-1990s: Rule-Based Systems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The 1980s and 1990s saw the development of rule-based chatbots. These systems operated on predefined sets of rules, and their responses were limited to specific keywords or patterns. While they lacked the sophistication of modern chatbots, they found applications in early online forums and messaging services.</a:t>
            </a:r>
          </a:p>
          <a:p>
            <a:pPr algn="l">
              <a:buFont typeface="+mj-lt"/>
              <a:buAutoNum type="arabicPeriod"/>
            </a:pPr>
            <a:r>
              <a:rPr lang="en-US" b="1" i="0" dirty="0">
                <a:solidFill>
                  <a:srgbClr val="D1D5DB"/>
                </a:solidFill>
                <a:effectLst/>
                <a:latin typeface="Söhne"/>
              </a:rPr>
              <a:t>2000s: Rise of Internet Chatbots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With the widespread adoption of the internet, chatbots began to play a more prominent role. Simple rule-based bots were integrated into websites and instant messaging platforms to provide basic information or assistance.</a:t>
            </a:r>
          </a:p>
          <a:p>
            <a:pPr algn="l">
              <a:buFont typeface="+mj-lt"/>
              <a:buAutoNum type="arabicPeriod"/>
            </a:pPr>
            <a:r>
              <a:rPr lang="en-US" b="1" i="0" dirty="0">
                <a:solidFill>
                  <a:srgbClr val="D1D5DB"/>
                </a:solidFill>
                <a:effectLst/>
                <a:latin typeface="Söhne"/>
              </a:rPr>
              <a:t>2010s: AI and Machine Learning Integration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The 2010s marked a turning point for chatbots with the integration of AI and machine learning technologies. This allowed chatbots to learn from user interactions, improving their ability to understand and respond to natural language. Platforms like Facebook Messenger and Slack introduced chatbot capabilities, and businesses started deploying them for customer support.</a:t>
            </a:r>
          </a:p>
          <a:p>
            <a:pPr algn="l">
              <a:buFont typeface="+mj-lt"/>
              <a:buAutoNum type="arabicPeriod"/>
            </a:pPr>
            <a:r>
              <a:rPr lang="en-US" b="1" i="0" dirty="0">
                <a:solidFill>
                  <a:srgbClr val="D1D5DB"/>
                </a:solidFill>
                <a:effectLst/>
                <a:latin typeface="Söhne"/>
              </a:rPr>
              <a:t>Present: Advanced NLP and Personalization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Modern chatbots leverage advanced natural language processing (NLP) algorithms, allowing them to understand context, sentiment, and user intent more effectively. Chatbots have become integral to various industries, including customer service, healthcare, finance, and more.</a:t>
            </a:r>
          </a:p>
          <a:p>
            <a:pPr algn="l">
              <a:buFont typeface="+mj-lt"/>
              <a:buAutoNum type="arabicPeriod"/>
            </a:pPr>
            <a:r>
              <a:rPr lang="en-US" b="1" i="0" dirty="0">
                <a:solidFill>
                  <a:srgbClr val="D1D5DB"/>
                </a:solidFill>
                <a:effectLst/>
                <a:latin typeface="Söhne"/>
              </a:rPr>
              <a:t>Future: Integration with Emerging Technologies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Looking forward, chatbots are expected to integrate with emerging technologies such as virtual reality (VR) and augmented reality (AR). This integration aims to provide more immersive and interactive user experiences. Additionally, ongoing advancements in AI and machine learning will likely contribute to even more sophisticated and context-aware chatbot capabilities.</a:t>
            </a:r>
          </a:p>
        </p:txBody>
      </p:sp>
      <p:sp>
        <p:nvSpPr>
          <p:cNvPr id="4" name="Slide Number Placeholder 3"/>
          <p:cNvSpPr>
            <a:spLocks noGrp="1"/>
          </p:cNvSpPr>
          <p:nvPr>
            <p:ph type="sldNum" sz="quarter" idx="5"/>
          </p:nvPr>
        </p:nvSpPr>
        <p:spPr/>
        <p:txBody>
          <a:bodyPr/>
          <a:lstStyle/>
          <a:p>
            <a:fld id="{B8A91DB4-3DDD-491E-AE78-6F0F25AC2C00}" type="slidenum">
              <a:rPr lang="en-US" smtClean="0"/>
              <a:t>4</a:t>
            </a:fld>
            <a:endParaRPr lang="en-US"/>
          </a:p>
        </p:txBody>
      </p:sp>
    </p:spTree>
    <p:extLst>
      <p:ext uri="{BB962C8B-B14F-4D97-AF65-F5344CB8AC3E}">
        <p14:creationId xmlns:p14="http://schemas.microsoft.com/office/powerpoint/2010/main" val="429140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3E3E3"/>
                </a:solidFill>
                <a:effectLst/>
                <a:latin typeface="Google Sans"/>
              </a:rPr>
              <a:t>Complexity: Implementing RAG systems involves managing both the generation model and retriever component, which can be more complex than standard fine-tuning approaches. This requires additional expertise and resources to develop and maintain.</a:t>
            </a:r>
          </a:p>
          <a:p>
            <a:pPr algn="l">
              <a:buFont typeface="Arial" panose="020B0604020202020204" pitchFamily="34" charset="0"/>
              <a:buChar char="•"/>
            </a:pPr>
            <a:r>
              <a:rPr lang="en-US" b="0" i="0" dirty="0">
                <a:solidFill>
                  <a:srgbClr val="E3E3E3"/>
                </a:solidFill>
                <a:effectLst/>
                <a:latin typeface="Google Sans"/>
              </a:rPr>
              <a:t>Limited Creativity: RAG systems might be constrained by the retrieved information, limiting their creativity compared to fully generative models. This is because they are more likely to produce outputs that are similar to the retrieved documents.</a:t>
            </a:r>
          </a:p>
          <a:p>
            <a:pPr algn="l">
              <a:buFont typeface="Arial" panose="020B0604020202020204" pitchFamily="34" charset="0"/>
              <a:buChar char="•"/>
            </a:pPr>
            <a:r>
              <a:rPr lang="en-US" b="0" i="0" dirty="0">
                <a:solidFill>
                  <a:srgbClr val="E3E3E3"/>
                </a:solidFill>
                <a:effectLst/>
                <a:latin typeface="Google Sans"/>
              </a:rPr>
              <a:t>Dependency on Semantic Search: The effectiveness of RAG is highly reliant on the quality of the semantic search. If the search retrieves irrelevant or low-quality documents, the generated responses may also be of poor quality.</a:t>
            </a:r>
          </a:p>
          <a:p>
            <a:pPr algn="l">
              <a:buFont typeface="Arial" panose="020B0604020202020204" pitchFamily="34" charset="0"/>
              <a:buChar char="•"/>
            </a:pPr>
            <a:r>
              <a:rPr lang="en-US" b="0" i="0" dirty="0">
                <a:solidFill>
                  <a:srgbClr val="E3E3E3"/>
                </a:solidFill>
                <a:effectLst/>
                <a:latin typeface="Google Sans"/>
              </a:rPr>
              <a:t>Latency Issues: The two-step process of first retrieving documents and then generating responses can introduce latency. This might not be suitable for applications that require real-time responses.</a:t>
            </a:r>
          </a:p>
          <a:p>
            <a:pPr algn="l"/>
            <a:r>
              <a:rPr lang="en-US" b="0" i="0" dirty="0">
                <a:solidFill>
                  <a:srgbClr val="E3E3E3"/>
                </a:solidFill>
                <a:effectLst/>
                <a:latin typeface="Google Sans"/>
              </a:rPr>
              <a:t>Overall, retrieval-augmented generation is a promising new approach to natural language processing </a:t>
            </a:r>
          </a:p>
          <a:p>
            <a:endParaRPr lang="en-US" dirty="0"/>
          </a:p>
        </p:txBody>
      </p:sp>
      <p:sp>
        <p:nvSpPr>
          <p:cNvPr id="4" name="Slide Number Placeholder 3"/>
          <p:cNvSpPr>
            <a:spLocks noGrp="1"/>
          </p:cNvSpPr>
          <p:nvPr>
            <p:ph type="sldNum" sz="quarter" idx="5"/>
          </p:nvPr>
        </p:nvSpPr>
        <p:spPr/>
        <p:txBody>
          <a:bodyPr/>
          <a:lstStyle/>
          <a:p>
            <a:fld id="{B8A91DB4-3DDD-491E-AE78-6F0F25AC2C00}" type="slidenum">
              <a:rPr lang="en-US" smtClean="0"/>
              <a:t>26</a:t>
            </a:fld>
            <a:endParaRPr lang="en-US"/>
          </a:p>
        </p:txBody>
      </p:sp>
    </p:spTree>
    <p:extLst>
      <p:ext uri="{BB962C8B-B14F-4D97-AF65-F5344CB8AC3E}">
        <p14:creationId xmlns:p14="http://schemas.microsoft.com/office/powerpoint/2010/main" val="90289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1F1F"/>
                </a:solidFill>
                <a:effectLst/>
                <a:latin typeface="ElsevierGulliver"/>
              </a:rPr>
              <a:t>a)Cultural and Linguistic Bias: Since ChatGPT is trained on data predominantly from the internet, it may be biased towards certain cultures, languages, or perspectives that are more prominently represented online. This can result in the AI model generating content that does not accurately reflect the diversity of human experiences or languages.</a:t>
            </a:r>
          </a:p>
          <a:p>
            <a:pPr algn="l">
              <a:buFont typeface="Arial" panose="020B0604020202020204" pitchFamily="34" charset="0"/>
              <a:buChar char="•"/>
            </a:pPr>
            <a:r>
              <a:rPr lang="en-US" b="0" i="0" dirty="0">
                <a:solidFill>
                  <a:srgbClr val="1F1F1F"/>
                </a:solidFill>
                <a:effectLst/>
                <a:latin typeface="ElsevierGulliver"/>
              </a:rPr>
              <a:t>(b)Gender and Racial Bias: ChatGPT may unintentionally perpetuate gender and racial stereotypes due to biases in the training data. For example, the model may associate certain professions or roles with specific genders or ethnicities, reinforcing existing stereotypes.</a:t>
            </a:r>
          </a:p>
          <a:p>
            <a:pPr algn="l">
              <a:buFont typeface="Arial" panose="020B0604020202020204" pitchFamily="34" charset="0"/>
              <a:buChar char="•"/>
            </a:pPr>
            <a:r>
              <a:rPr lang="en-US" b="0" i="0" dirty="0">
                <a:solidFill>
                  <a:srgbClr val="1F1F1F"/>
                </a:solidFill>
                <a:effectLst/>
                <a:latin typeface="ElsevierGulliver"/>
              </a:rPr>
              <a:t>(c)Bias in Content Recommendations: When used in recommendation systems, ChatGPT may exhibit biases by prioritizing content that aligns with a user's existing beliefs or preferences, potentially contributing to filter bubbles and polarization.</a:t>
            </a:r>
          </a:p>
          <a:p>
            <a:pPr algn="l">
              <a:buFont typeface="Arial" panose="020B0604020202020204" pitchFamily="34" charset="0"/>
              <a:buChar char="•"/>
            </a:pPr>
            <a:r>
              <a:rPr lang="en-US" b="0" i="0" dirty="0">
                <a:solidFill>
                  <a:srgbClr val="1F1F1F"/>
                </a:solidFill>
                <a:effectLst/>
                <a:latin typeface="ElsevierGulliver"/>
              </a:rPr>
              <a:t>(d)Ideological Bias: ChatGPT may exhibit ideological bias, reflecting the dominant viewpoints or opinions found in its training data. This can lead to the generation of content that leans towards specific political, social, or economic ideologies, potentially reinforcing existing biases or creating an unbalanced representation of different perspectives.</a:t>
            </a:r>
          </a:p>
          <a:p>
            <a:endParaRPr lang="en-US" dirty="0"/>
          </a:p>
          <a:p>
            <a:r>
              <a:rPr lang="en-US" b="0" i="0" dirty="0">
                <a:solidFill>
                  <a:srgbClr val="1F1F1F"/>
                </a:solidFill>
                <a:effectLst/>
                <a:latin typeface="ElsevierGulliver"/>
              </a:rPr>
              <a:t>Verbosity and Overuse of Certain Phrases: ChatGPT may sometimes produce verbose responses or overuse certain phrases, making the generated content appear repetitive or less natural.</a:t>
            </a:r>
          </a:p>
          <a:p>
            <a:endParaRPr lang="en-US" b="0" i="0" dirty="0">
              <a:solidFill>
                <a:srgbClr val="1F1F1F"/>
              </a:solidFill>
              <a:effectLst/>
              <a:latin typeface="ElsevierGulliver"/>
            </a:endParaRPr>
          </a:p>
          <a:p>
            <a:r>
              <a:rPr lang="en-US" b="0" i="0" dirty="0">
                <a:solidFill>
                  <a:srgbClr val="1F1F1F"/>
                </a:solidFill>
                <a:effectLst/>
                <a:latin typeface="ElsevierGulliver"/>
              </a:rPr>
              <a:t>Lack of Contextual Awareness: ChatGPT may sometimes generate content that lacks contextual awareness or fails to consider the broader implications of a given topic. This can result in content that appears superficial or does not account for the complexity of real-world situations.</a:t>
            </a:r>
            <a:endParaRPr lang="en-US" dirty="0"/>
          </a:p>
        </p:txBody>
      </p:sp>
      <p:sp>
        <p:nvSpPr>
          <p:cNvPr id="4" name="Slide Number Placeholder 3"/>
          <p:cNvSpPr>
            <a:spLocks noGrp="1"/>
          </p:cNvSpPr>
          <p:nvPr>
            <p:ph type="sldNum" sz="quarter" idx="5"/>
          </p:nvPr>
        </p:nvSpPr>
        <p:spPr/>
        <p:txBody>
          <a:bodyPr/>
          <a:lstStyle/>
          <a:p>
            <a:fld id="{B8A91DB4-3DDD-491E-AE78-6F0F25AC2C00}" type="slidenum">
              <a:rPr lang="en-US" smtClean="0"/>
              <a:t>5</a:t>
            </a:fld>
            <a:endParaRPr lang="en-US"/>
          </a:p>
        </p:txBody>
      </p:sp>
    </p:spTree>
    <p:extLst>
      <p:ext uri="{BB962C8B-B14F-4D97-AF65-F5344CB8AC3E}">
        <p14:creationId xmlns:p14="http://schemas.microsoft.com/office/powerpoint/2010/main" val="186632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E3E3E3"/>
                </a:solidFill>
                <a:effectLst/>
                <a:latin typeface="Google Sans"/>
              </a:rPr>
            </a:br>
            <a:r>
              <a:rPr lang="en-US" b="0" i="0" dirty="0">
                <a:solidFill>
                  <a:srgbClr val="E3E3E3"/>
                </a:solidFill>
                <a:effectLst/>
                <a:latin typeface="Google Sans"/>
              </a:rPr>
              <a:t>In natural language processing (NLP), a decoder-only architecture is a neural network architecture that consists solely of a decoder module. This architecture is in contrast to the more common encoder-decoder architecture, which consists of both an encoder and a decoder module.</a:t>
            </a:r>
          </a:p>
          <a:p>
            <a:pPr algn="l"/>
            <a:r>
              <a:rPr lang="en-US" b="0" i="0" dirty="0">
                <a:solidFill>
                  <a:srgbClr val="E3E3E3"/>
                </a:solidFill>
                <a:effectLst/>
                <a:latin typeface="Google Sans"/>
              </a:rPr>
              <a:t>The decoder module is responsible for generating an output sequence from an input sequence. It does this by iteratively predicting the next token in the output sequence, given the previous tokens in the output sequence and the input sequence. The decoder module can use a variety of mechanisms to generate the output sequence, such as self-attention, masking, and positional encoding.</a:t>
            </a:r>
          </a:p>
          <a:p>
            <a:pPr algn="l"/>
            <a:r>
              <a:rPr lang="en-US" b="0" i="0" dirty="0">
                <a:solidFill>
                  <a:srgbClr val="E3E3E3"/>
                </a:solidFill>
                <a:effectLst/>
                <a:latin typeface="Google Sans"/>
              </a:rPr>
              <a:t>Decoder-only architectures have been shown to be effective for a variety of NLP tasks, including machine translation, text summarization, and text generation. They are particularly well-suited for tasks that require generating creative or open-ended text formats.</a:t>
            </a:r>
          </a:p>
          <a:p>
            <a:pPr algn="l"/>
            <a:r>
              <a:rPr lang="en-US" b="0" i="0" dirty="0">
                <a:solidFill>
                  <a:srgbClr val="E3E3E3"/>
                </a:solidFill>
                <a:effectLst/>
                <a:latin typeface="Google Sans"/>
              </a:rPr>
              <a:t>Here are some of the advantages of decoder-only architectures:</a:t>
            </a:r>
          </a:p>
          <a:p>
            <a:pPr algn="l">
              <a:buFont typeface="Arial" panose="020B0604020202020204" pitchFamily="34" charset="0"/>
              <a:buChar char="•"/>
            </a:pPr>
            <a:r>
              <a:rPr lang="en-US" b="0" i="0" dirty="0">
                <a:solidFill>
                  <a:srgbClr val="E3E3E3"/>
                </a:solidFill>
                <a:effectLst/>
                <a:latin typeface="Google Sans"/>
              </a:rPr>
              <a:t>Simplicity: Decoder-only architectures are simpler than encoder-decoder architectures, as they do not require an encoder module. This makes them easier to train and deploy.</a:t>
            </a:r>
          </a:p>
          <a:p>
            <a:pPr algn="l">
              <a:buFont typeface="Arial" panose="020B0604020202020204" pitchFamily="34" charset="0"/>
              <a:buChar char="•"/>
            </a:pPr>
            <a:r>
              <a:rPr lang="en-US" b="0" i="0" dirty="0">
                <a:solidFill>
                  <a:srgbClr val="E3E3E3"/>
                </a:solidFill>
                <a:effectLst/>
                <a:latin typeface="Google Sans"/>
              </a:rPr>
              <a:t>Efficiency: Decoder-only architectures can be more efficient than encoder-decoder architectures, as they do not need to process the input sequence multiple times.</a:t>
            </a:r>
          </a:p>
          <a:p>
            <a:pPr algn="l">
              <a:buFont typeface="Arial" panose="020B0604020202020204" pitchFamily="34" charset="0"/>
              <a:buChar char="•"/>
            </a:pPr>
            <a:r>
              <a:rPr lang="en-US" b="0" i="0" dirty="0">
                <a:solidFill>
                  <a:srgbClr val="E3E3E3"/>
                </a:solidFill>
                <a:effectLst/>
                <a:latin typeface="Google Sans"/>
              </a:rPr>
              <a:t>Creativity: Decoder-only architectures have been shown to be more creative than encoder-decoder architectures, as they are not limited by the input sequence.</a:t>
            </a:r>
          </a:p>
          <a:p>
            <a:pPr algn="l"/>
            <a:r>
              <a:rPr lang="en-US" b="0" i="0" dirty="0">
                <a:solidFill>
                  <a:srgbClr val="E3E3E3"/>
                </a:solidFill>
                <a:effectLst/>
                <a:latin typeface="Google Sans"/>
              </a:rPr>
              <a:t>Here are some of the disadvantages of decoder-only architectures:</a:t>
            </a:r>
          </a:p>
          <a:p>
            <a:pPr algn="l">
              <a:buFont typeface="Arial" panose="020B0604020202020204" pitchFamily="34" charset="0"/>
              <a:buChar char="•"/>
            </a:pPr>
            <a:r>
              <a:rPr lang="en-US" b="0" i="0" dirty="0">
                <a:solidFill>
                  <a:srgbClr val="E3E3E3"/>
                </a:solidFill>
                <a:effectLst/>
                <a:latin typeface="Google Sans"/>
              </a:rPr>
              <a:t>Accuracy: Decoder-only architectures can be less accurate than encoder-decoder architectures, as they do not have the benefit of the encoder module.</a:t>
            </a:r>
          </a:p>
          <a:p>
            <a:pPr algn="l">
              <a:buFont typeface="Arial" panose="020B0604020202020204" pitchFamily="34" charset="0"/>
              <a:buChar char="•"/>
            </a:pPr>
            <a:r>
              <a:rPr lang="en-US" b="0" i="0" dirty="0">
                <a:solidFill>
                  <a:srgbClr val="E3E3E3"/>
                </a:solidFill>
                <a:effectLst/>
                <a:latin typeface="Google Sans"/>
              </a:rPr>
              <a:t>Context: Decoder-only architectures can be less sensitive to context than encoder-decoder architectures, as they do not have the benefit of the encoder module.</a:t>
            </a:r>
          </a:p>
          <a:p>
            <a:pPr algn="l">
              <a:buFont typeface="Arial" panose="020B0604020202020204" pitchFamily="34" charset="0"/>
              <a:buChar char="•"/>
            </a:pPr>
            <a:r>
              <a:rPr lang="en-US" b="0" i="0" dirty="0">
                <a:solidFill>
                  <a:srgbClr val="E3E3E3"/>
                </a:solidFill>
                <a:effectLst/>
                <a:latin typeface="Google Sans"/>
              </a:rPr>
              <a:t>Long inputs: Decoder-only architectures can struggle with long inputs, as they need to keep track of the entire input sequence.</a:t>
            </a:r>
          </a:p>
          <a:p>
            <a:pPr algn="l"/>
            <a:r>
              <a:rPr lang="en-US" b="0" i="0" dirty="0">
                <a:solidFill>
                  <a:srgbClr val="E3E3E3"/>
                </a:solidFill>
                <a:effectLst/>
                <a:latin typeface="Google Sans"/>
              </a:rPr>
              <a:t>Overall, decoder-only architectures are a promising new approach to NLP. They offer a number of advantages over encoder-decoder architectures, including simplicity, efficiency, and creativity. However, they also have some disadvantages, such as accuracy and context. As research in this area continues, we can expect to see decoder-only architectures become more widely used in a variety of NLP applications.</a:t>
            </a:r>
          </a:p>
          <a:p>
            <a:endParaRPr lang="en-US" dirty="0"/>
          </a:p>
        </p:txBody>
      </p:sp>
      <p:sp>
        <p:nvSpPr>
          <p:cNvPr id="4" name="Slide Number Placeholder 3"/>
          <p:cNvSpPr>
            <a:spLocks noGrp="1"/>
          </p:cNvSpPr>
          <p:nvPr>
            <p:ph type="sldNum" sz="quarter" idx="5"/>
          </p:nvPr>
        </p:nvSpPr>
        <p:spPr/>
        <p:txBody>
          <a:bodyPr/>
          <a:lstStyle/>
          <a:p>
            <a:fld id="{B8A91DB4-3DDD-491E-AE78-6F0F25AC2C00}" type="slidenum">
              <a:rPr lang="en-US" smtClean="0"/>
              <a:t>13</a:t>
            </a:fld>
            <a:endParaRPr lang="en-US"/>
          </a:p>
        </p:txBody>
      </p:sp>
    </p:spTree>
    <p:extLst>
      <p:ext uri="{BB962C8B-B14F-4D97-AF65-F5344CB8AC3E}">
        <p14:creationId xmlns:p14="http://schemas.microsoft.com/office/powerpoint/2010/main" val="183758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Google Sans"/>
              </a:rPr>
              <a:t>Layer normalization is a normalization technique that is commonly used in deep learning models. It normalizes the activations of a layer by applying a transformation that maintains the mean activation within each example close to 0 and the activation standard deviation close to 1. This can help to improve the training and generalization performance of deep learning models.</a:t>
            </a:r>
          </a:p>
          <a:p>
            <a:pPr algn="l"/>
            <a:r>
              <a:rPr lang="en-US" b="0" i="0" dirty="0">
                <a:solidFill>
                  <a:srgbClr val="E3E3E3"/>
                </a:solidFill>
                <a:effectLst/>
                <a:latin typeface="Google Sans"/>
              </a:rPr>
              <a:t>Layer normalization was first introduced in the paper "Layer Normalization" by Jimmy Lei Ba, Jamie Ryan </a:t>
            </a:r>
            <a:r>
              <a:rPr lang="en-US" b="0" i="0" dirty="0" err="1">
                <a:solidFill>
                  <a:srgbClr val="E3E3E3"/>
                </a:solidFill>
                <a:effectLst/>
                <a:latin typeface="Google Sans"/>
              </a:rPr>
              <a:t>Kiros</a:t>
            </a:r>
            <a:r>
              <a:rPr lang="en-US" b="0" i="0" dirty="0">
                <a:solidFill>
                  <a:srgbClr val="E3E3E3"/>
                </a:solidFill>
                <a:effectLst/>
                <a:latin typeface="Google Sans"/>
              </a:rPr>
              <a:t>, and Geoffrey E. Hinton. The paper showed that layer normalization can improve the training and generalization performance of deep learning models on a variety of tasks.</a:t>
            </a:r>
          </a:p>
          <a:p>
            <a:pPr algn="l"/>
            <a:r>
              <a:rPr lang="en-US" b="0" i="0" dirty="0">
                <a:solidFill>
                  <a:srgbClr val="E3E3E3"/>
                </a:solidFill>
                <a:effectLst/>
                <a:latin typeface="Google Sans"/>
              </a:rPr>
              <a:t>Here is the formula for layer normalization:</a:t>
            </a:r>
          </a:p>
          <a:p>
            <a:r>
              <a:rPr lang="en-US" dirty="0" err="1"/>
              <a:t>x_i_normalized</a:t>
            </a:r>
            <a:r>
              <a:rPr lang="en-US" dirty="0"/>
              <a:t> = gamma * (</a:t>
            </a:r>
            <a:r>
              <a:rPr lang="en-US" dirty="0" err="1"/>
              <a:t>x_i</a:t>
            </a:r>
            <a:r>
              <a:rPr lang="en-US" dirty="0"/>
              <a:t> - E[</a:t>
            </a:r>
            <a:r>
              <a:rPr lang="en-US" dirty="0" err="1"/>
              <a:t>x_i</a:t>
            </a:r>
            <a:r>
              <a:rPr lang="en-US" dirty="0"/>
              <a:t>]) / sqrt(Var[</a:t>
            </a:r>
            <a:r>
              <a:rPr lang="en-US" dirty="0" err="1"/>
              <a:t>x_i</a:t>
            </a:r>
            <a:r>
              <a:rPr lang="en-US" dirty="0"/>
              <a:t>] + epsilon) + beta </a:t>
            </a:r>
          </a:p>
          <a:p>
            <a:pPr algn="l"/>
            <a:r>
              <a:rPr lang="en-US" b="0" i="0" dirty="0">
                <a:solidFill>
                  <a:srgbClr val="E3E3E3"/>
                </a:solidFill>
                <a:effectLst/>
                <a:latin typeface="Google Sans"/>
              </a:rPr>
              <a:t>where:</a:t>
            </a:r>
          </a:p>
          <a:p>
            <a:pPr algn="l">
              <a:buFont typeface="Arial" panose="020B0604020202020204" pitchFamily="34" charset="0"/>
              <a:buChar char="•"/>
            </a:pPr>
            <a:r>
              <a:rPr lang="en-US" b="0" i="0" dirty="0" err="1">
                <a:solidFill>
                  <a:srgbClr val="E3E3E3"/>
                </a:solidFill>
                <a:effectLst/>
                <a:latin typeface="Google Sans"/>
              </a:rPr>
              <a:t>x_i</a:t>
            </a:r>
            <a:r>
              <a:rPr lang="en-US" b="0" i="0" dirty="0">
                <a:solidFill>
                  <a:srgbClr val="E3E3E3"/>
                </a:solidFill>
                <a:effectLst/>
                <a:latin typeface="Google Sans"/>
              </a:rPr>
              <a:t> is the activation of the </a:t>
            </a:r>
            <a:r>
              <a:rPr lang="en-US" b="0" i="0" dirty="0" err="1">
                <a:solidFill>
                  <a:srgbClr val="E3E3E3"/>
                </a:solidFill>
                <a:effectLst/>
                <a:latin typeface="Google Sans"/>
              </a:rPr>
              <a:t>i-th</a:t>
            </a:r>
            <a:r>
              <a:rPr lang="en-US" b="0" i="0" dirty="0">
                <a:solidFill>
                  <a:srgbClr val="E3E3E3"/>
                </a:solidFill>
                <a:effectLst/>
                <a:latin typeface="Google Sans"/>
              </a:rPr>
              <a:t> neuron in the layer</a:t>
            </a:r>
          </a:p>
          <a:p>
            <a:pPr algn="l">
              <a:buFont typeface="Arial" panose="020B0604020202020204" pitchFamily="34" charset="0"/>
              <a:buChar char="•"/>
            </a:pPr>
            <a:r>
              <a:rPr lang="en-US" b="0" i="0" dirty="0" err="1">
                <a:solidFill>
                  <a:srgbClr val="E3E3E3"/>
                </a:solidFill>
                <a:effectLst/>
                <a:latin typeface="Google Sans"/>
              </a:rPr>
              <a:t>x_i_normalized</a:t>
            </a:r>
            <a:r>
              <a:rPr lang="en-US" b="0" i="0" dirty="0">
                <a:solidFill>
                  <a:srgbClr val="E3E3E3"/>
                </a:solidFill>
                <a:effectLst/>
                <a:latin typeface="Google Sans"/>
              </a:rPr>
              <a:t> is the normalized activation of the </a:t>
            </a:r>
            <a:r>
              <a:rPr lang="en-US" b="0" i="0" dirty="0" err="1">
                <a:solidFill>
                  <a:srgbClr val="E3E3E3"/>
                </a:solidFill>
                <a:effectLst/>
                <a:latin typeface="Google Sans"/>
              </a:rPr>
              <a:t>i-th</a:t>
            </a:r>
            <a:r>
              <a:rPr lang="en-US" b="0" i="0" dirty="0">
                <a:solidFill>
                  <a:srgbClr val="E3E3E3"/>
                </a:solidFill>
                <a:effectLst/>
                <a:latin typeface="Google Sans"/>
              </a:rPr>
              <a:t> neuron in the layer</a:t>
            </a:r>
          </a:p>
          <a:p>
            <a:pPr algn="l">
              <a:buFont typeface="Arial" panose="020B0604020202020204" pitchFamily="34" charset="0"/>
              <a:buChar char="•"/>
            </a:pPr>
            <a:r>
              <a:rPr lang="en-US" b="0" i="0" dirty="0">
                <a:solidFill>
                  <a:srgbClr val="E3E3E3"/>
                </a:solidFill>
                <a:effectLst/>
                <a:latin typeface="Google Sans"/>
              </a:rPr>
              <a:t>gamma is a scale parameter</a:t>
            </a:r>
          </a:p>
          <a:p>
            <a:pPr algn="l">
              <a:buFont typeface="Arial" panose="020B0604020202020204" pitchFamily="34" charset="0"/>
              <a:buChar char="•"/>
            </a:pPr>
            <a:r>
              <a:rPr lang="en-US" b="0" i="0" dirty="0">
                <a:solidFill>
                  <a:srgbClr val="E3E3E3"/>
                </a:solidFill>
                <a:effectLst/>
                <a:latin typeface="Google Sans"/>
              </a:rPr>
              <a:t>beta is a bias parameter</a:t>
            </a:r>
          </a:p>
          <a:p>
            <a:pPr algn="l">
              <a:buFont typeface="Arial" panose="020B0604020202020204" pitchFamily="34" charset="0"/>
              <a:buChar char="•"/>
            </a:pPr>
            <a:r>
              <a:rPr lang="en-US" b="0" i="0" dirty="0">
                <a:solidFill>
                  <a:srgbClr val="E3E3E3"/>
                </a:solidFill>
                <a:effectLst/>
                <a:latin typeface="Google Sans"/>
              </a:rPr>
              <a:t>E[</a:t>
            </a:r>
            <a:r>
              <a:rPr lang="en-US" b="0" i="0" dirty="0" err="1">
                <a:solidFill>
                  <a:srgbClr val="E3E3E3"/>
                </a:solidFill>
                <a:effectLst/>
                <a:latin typeface="Google Sans"/>
              </a:rPr>
              <a:t>x_i</a:t>
            </a:r>
            <a:r>
              <a:rPr lang="en-US" b="0" i="0" dirty="0">
                <a:solidFill>
                  <a:srgbClr val="E3E3E3"/>
                </a:solidFill>
                <a:effectLst/>
                <a:latin typeface="Google Sans"/>
              </a:rPr>
              <a:t>] is the mean activation of the </a:t>
            </a:r>
            <a:r>
              <a:rPr lang="en-US" b="0" i="0" dirty="0" err="1">
                <a:solidFill>
                  <a:srgbClr val="E3E3E3"/>
                </a:solidFill>
                <a:effectLst/>
                <a:latin typeface="Google Sans"/>
              </a:rPr>
              <a:t>i-th</a:t>
            </a:r>
            <a:r>
              <a:rPr lang="en-US" b="0" i="0" dirty="0">
                <a:solidFill>
                  <a:srgbClr val="E3E3E3"/>
                </a:solidFill>
                <a:effectLst/>
                <a:latin typeface="Google Sans"/>
              </a:rPr>
              <a:t> neuron in the layer</a:t>
            </a:r>
          </a:p>
          <a:p>
            <a:pPr algn="l">
              <a:buFont typeface="Arial" panose="020B0604020202020204" pitchFamily="34" charset="0"/>
              <a:buChar char="•"/>
            </a:pPr>
            <a:r>
              <a:rPr lang="en-US" b="0" i="0" dirty="0">
                <a:solidFill>
                  <a:srgbClr val="E3E3E3"/>
                </a:solidFill>
                <a:effectLst/>
                <a:latin typeface="Google Sans"/>
              </a:rPr>
              <a:t>Var[</a:t>
            </a:r>
            <a:r>
              <a:rPr lang="en-US" b="0" i="0" dirty="0" err="1">
                <a:solidFill>
                  <a:srgbClr val="E3E3E3"/>
                </a:solidFill>
                <a:effectLst/>
                <a:latin typeface="Google Sans"/>
              </a:rPr>
              <a:t>x_i</a:t>
            </a:r>
            <a:r>
              <a:rPr lang="en-US" b="0" i="0" dirty="0">
                <a:solidFill>
                  <a:srgbClr val="E3E3E3"/>
                </a:solidFill>
                <a:effectLst/>
                <a:latin typeface="Google Sans"/>
              </a:rPr>
              <a:t>] is the variance activation of the </a:t>
            </a:r>
            <a:r>
              <a:rPr lang="en-US" b="0" i="0" dirty="0" err="1">
                <a:solidFill>
                  <a:srgbClr val="E3E3E3"/>
                </a:solidFill>
                <a:effectLst/>
                <a:latin typeface="Google Sans"/>
              </a:rPr>
              <a:t>i-th</a:t>
            </a:r>
            <a:r>
              <a:rPr lang="en-US" b="0" i="0" dirty="0">
                <a:solidFill>
                  <a:srgbClr val="E3E3E3"/>
                </a:solidFill>
                <a:effectLst/>
                <a:latin typeface="Google Sans"/>
              </a:rPr>
              <a:t> neuron in the layer</a:t>
            </a:r>
          </a:p>
          <a:p>
            <a:pPr algn="l">
              <a:buFont typeface="Arial" panose="020B0604020202020204" pitchFamily="34" charset="0"/>
              <a:buChar char="•"/>
            </a:pPr>
            <a:r>
              <a:rPr lang="en-US" b="0" i="0" dirty="0">
                <a:solidFill>
                  <a:srgbClr val="E3E3E3"/>
                </a:solidFill>
                <a:effectLst/>
                <a:latin typeface="Google Sans"/>
              </a:rPr>
              <a:t>epsilon is a small constant that is added to the variance to prevent division by zero</a:t>
            </a:r>
          </a:p>
          <a:p>
            <a:pPr algn="l"/>
            <a:r>
              <a:rPr lang="en-US" b="0" i="0" dirty="0">
                <a:solidFill>
                  <a:srgbClr val="E3E3E3"/>
                </a:solidFill>
                <a:effectLst/>
                <a:latin typeface="Google Sans"/>
              </a:rPr>
              <a:t>Layer normalization is similar to batch normalization, but there are two key differences:</a:t>
            </a:r>
          </a:p>
          <a:p>
            <a:pPr algn="l">
              <a:buFont typeface="Arial" panose="020B0604020202020204" pitchFamily="34" charset="0"/>
              <a:buChar char="•"/>
            </a:pPr>
            <a:r>
              <a:rPr lang="en-US" b="0" i="0" dirty="0">
                <a:solidFill>
                  <a:srgbClr val="E3E3E3"/>
                </a:solidFill>
                <a:effectLst/>
                <a:latin typeface="Google Sans"/>
              </a:rPr>
              <a:t>Batch normalization normalizes the activations of a layer across a batch of inputs.</a:t>
            </a:r>
          </a:p>
          <a:p>
            <a:pPr algn="l">
              <a:buFont typeface="Arial" panose="020B0604020202020204" pitchFamily="34" charset="0"/>
              <a:buChar char="•"/>
            </a:pPr>
            <a:r>
              <a:rPr lang="en-US" b="0" i="0" dirty="0">
                <a:solidFill>
                  <a:srgbClr val="E3E3E3"/>
                </a:solidFill>
                <a:effectLst/>
                <a:latin typeface="Google Sans"/>
              </a:rPr>
              <a:t>Layer normalization normalizes the activations of a layer across the features of each input.</a:t>
            </a:r>
          </a:p>
          <a:p>
            <a:pPr algn="l"/>
            <a:r>
              <a:rPr lang="en-US" b="0" i="0" dirty="0">
                <a:solidFill>
                  <a:srgbClr val="E3E3E3"/>
                </a:solidFill>
                <a:effectLst/>
                <a:latin typeface="Google Sans"/>
              </a:rPr>
              <a:t>This means that layer normalization is independent of the batch size, while batch normalization is not. This makes layer normalization a good choice for tasks where the batch size is small.</a:t>
            </a:r>
          </a:p>
          <a:p>
            <a:pPr algn="l"/>
            <a:r>
              <a:rPr lang="en-US" b="0" i="0" dirty="0">
                <a:solidFill>
                  <a:srgbClr val="E3E3E3"/>
                </a:solidFill>
                <a:effectLst/>
                <a:latin typeface="Google Sans"/>
              </a:rPr>
              <a:t>Here are some of the advantages of layer normalization:</a:t>
            </a:r>
          </a:p>
          <a:p>
            <a:pPr algn="l">
              <a:buFont typeface="Arial" panose="020B0604020202020204" pitchFamily="34" charset="0"/>
              <a:buChar char="•"/>
            </a:pPr>
            <a:r>
              <a:rPr lang="en-US" b="0" i="0" dirty="0">
                <a:solidFill>
                  <a:srgbClr val="E3E3E3"/>
                </a:solidFill>
                <a:effectLst/>
                <a:latin typeface="Google Sans"/>
              </a:rPr>
              <a:t>Improved training speed: Layer normalization can help to improve the training speed of deep learning models. This is because it can help to prevent internal covariate shift, which is a phenomenon that can occur in deep learning models and can make them difficult to train.</a:t>
            </a:r>
          </a:p>
          <a:p>
            <a:pPr algn="l">
              <a:buFont typeface="Arial" panose="020B0604020202020204" pitchFamily="34" charset="0"/>
              <a:buChar char="•"/>
            </a:pPr>
            <a:r>
              <a:rPr lang="en-US" b="0" i="0" dirty="0">
                <a:solidFill>
                  <a:srgbClr val="E3E3E3"/>
                </a:solidFill>
                <a:effectLst/>
                <a:latin typeface="Google Sans"/>
              </a:rPr>
              <a:t>Better generalization: Layer normalization can help to improve the generalization performance of deep learning models. This is because it can help to reduce overfitting, which is a phenomenon that can occur in deep learning models and can make them perform poorly on unseen data.</a:t>
            </a:r>
          </a:p>
          <a:p>
            <a:pPr algn="l"/>
            <a:r>
              <a:rPr lang="en-US" b="0" i="0" dirty="0">
                <a:solidFill>
                  <a:srgbClr val="E3E3E3"/>
                </a:solidFill>
                <a:effectLst/>
                <a:latin typeface="Google Sans"/>
              </a:rPr>
              <a:t>Here are some of the disadvantages of layer normalization:</a:t>
            </a:r>
          </a:p>
          <a:p>
            <a:pPr algn="l">
              <a:buFont typeface="Arial" panose="020B0604020202020204" pitchFamily="34" charset="0"/>
              <a:buChar char="•"/>
            </a:pPr>
            <a:r>
              <a:rPr lang="en-US" b="0" i="0" dirty="0">
                <a:solidFill>
                  <a:srgbClr val="E3E3E3"/>
                </a:solidFill>
                <a:effectLst/>
                <a:latin typeface="Google Sans"/>
              </a:rPr>
              <a:t>Increased computational cost: Layer normalization can increase the computational cost of deep learning models. This is because it requires additional computations to compute the mean and variance of the activations of each layer.</a:t>
            </a:r>
          </a:p>
          <a:p>
            <a:pPr algn="l">
              <a:buFont typeface="Arial" panose="020B0604020202020204" pitchFamily="34" charset="0"/>
              <a:buChar char="•"/>
            </a:pPr>
            <a:r>
              <a:rPr lang="en-US" b="0" i="0" dirty="0">
                <a:solidFill>
                  <a:srgbClr val="E3E3E3"/>
                </a:solidFill>
                <a:effectLst/>
                <a:latin typeface="Google Sans"/>
              </a:rPr>
              <a:t>Reduced ability to learn long-range dependencies: Layer normalization can reduce the ability of deep learning models to learn long-range dependencies. This is because it normalizes the activations of each layer independently, which can break up long-range dependencies.</a:t>
            </a:r>
          </a:p>
          <a:p>
            <a:pPr algn="l"/>
            <a:r>
              <a:rPr lang="en-US" b="0" i="0" dirty="0">
                <a:solidFill>
                  <a:srgbClr val="E3E3E3"/>
                </a:solidFill>
                <a:effectLst/>
                <a:latin typeface="Google Sans"/>
              </a:rPr>
              <a:t>Overall, layer normalization is a powerful normalization technique that can improve the training and generalization performance of deep learning models. However, it is important to consider the increased computational cost and reduced ability to learn long-range dependencies when using layer normalization.</a:t>
            </a:r>
          </a:p>
          <a:p>
            <a:pPr algn="l"/>
            <a:r>
              <a:rPr lang="en-US" b="0" i="0" dirty="0">
                <a:solidFill>
                  <a:srgbClr val="E3E3E3"/>
                </a:solidFill>
                <a:effectLst/>
                <a:latin typeface="Google Sans"/>
              </a:rPr>
              <a:t>I hope this explanation is helpful. Please let me know if you have any other questions.</a:t>
            </a:r>
          </a:p>
          <a:p>
            <a:endParaRPr lang="en-US" dirty="0"/>
          </a:p>
        </p:txBody>
      </p:sp>
      <p:sp>
        <p:nvSpPr>
          <p:cNvPr id="4" name="Slide Number Placeholder 3"/>
          <p:cNvSpPr>
            <a:spLocks noGrp="1"/>
          </p:cNvSpPr>
          <p:nvPr>
            <p:ph type="sldNum" sz="quarter" idx="5"/>
          </p:nvPr>
        </p:nvSpPr>
        <p:spPr/>
        <p:txBody>
          <a:bodyPr/>
          <a:lstStyle/>
          <a:p>
            <a:fld id="{B8A91DB4-3DDD-491E-AE78-6F0F25AC2C00}" type="slidenum">
              <a:rPr lang="en-US" smtClean="0"/>
              <a:t>14</a:t>
            </a:fld>
            <a:endParaRPr lang="en-US"/>
          </a:p>
        </p:txBody>
      </p:sp>
    </p:spTree>
    <p:extLst>
      <p:ext uri="{BB962C8B-B14F-4D97-AF65-F5344CB8AC3E}">
        <p14:creationId xmlns:p14="http://schemas.microsoft.com/office/powerpoint/2010/main" val="4100230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E3E3E3"/>
                </a:solidFill>
                <a:effectLst/>
                <a:latin typeface="Google Sans"/>
              </a:rPr>
            </a:br>
            <a:r>
              <a:rPr lang="en-US" b="0" i="0" dirty="0">
                <a:solidFill>
                  <a:srgbClr val="E3E3E3"/>
                </a:solidFill>
                <a:effectLst/>
                <a:latin typeface="Google Sans"/>
              </a:rPr>
              <a:t>Attention with Linear Biases (</a:t>
            </a:r>
            <a:r>
              <a:rPr lang="en-US" b="0" i="0" dirty="0" err="1">
                <a:solidFill>
                  <a:srgbClr val="E3E3E3"/>
                </a:solidFill>
                <a:effectLst/>
                <a:latin typeface="Google Sans"/>
              </a:rPr>
              <a:t>ALiBi</a:t>
            </a:r>
            <a:r>
              <a:rPr lang="en-US" b="0" i="0" dirty="0">
                <a:solidFill>
                  <a:srgbClr val="E3E3E3"/>
                </a:solidFill>
                <a:effectLst/>
                <a:latin typeface="Google Sans"/>
              </a:rPr>
              <a:t>) is a positional encoding technique that aims to improve the performance of Transformer language models, particularly in long document processing tasks. It introduces linear biases to the attention scores in Transformer models, allowing them to process longer sequences without significant degradation in performance.</a:t>
            </a:r>
          </a:p>
          <a:p>
            <a:pPr algn="l"/>
            <a:r>
              <a:rPr lang="en-US" b="0" i="0" dirty="0">
                <a:solidFill>
                  <a:srgbClr val="E3E3E3"/>
                </a:solidFill>
                <a:effectLst/>
                <a:latin typeface="Google Sans"/>
              </a:rPr>
              <a:t>Transformer models, which are often used in natural language processing (NLP) tasks, rely on attention mechanisms to learn relationships between words in a sentence or document. However, standard attention mechanisms struggle to process long sequences, as the global attention mechanism that is typically used becomes more computationally expensive and more prone to overfitting as the sequence length increases.</a:t>
            </a:r>
          </a:p>
          <a:p>
            <a:pPr algn="l"/>
            <a:r>
              <a:rPr lang="en-US" b="0" i="0" dirty="0" err="1">
                <a:solidFill>
                  <a:srgbClr val="E3E3E3"/>
                </a:solidFill>
                <a:effectLst/>
                <a:latin typeface="Google Sans"/>
              </a:rPr>
              <a:t>ALiBi</a:t>
            </a:r>
            <a:r>
              <a:rPr lang="en-US" b="0" i="0" dirty="0">
                <a:solidFill>
                  <a:srgbClr val="E3E3E3"/>
                </a:solidFill>
                <a:effectLst/>
                <a:latin typeface="Google Sans"/>
              </a:rPr>
              <a:t> addresses this challenge by introducing linear biases to the attention scores. These biases are computed based on the relative positions of the query and key vectors in the attention mechanism. As a result, </a:t>
            </a:r>
            <a:r>
              <a:rPr lang="en-US" b="0" i="0" dirty="0" err="1">
                <a:solidFill>
                  <a:srgbClr val="E3E3E3"/>
                </a:solidFill>
                <a:effectLst/>
                <a:latin typeface="Google Sans"/>
              </a:rPr>
              <a:t>ALiBi</a:t>
            </a:r>
            <a:r>
              <a:rPr lang="en-US" b="0" i="0" dirty="0">
                <a:solidFill>
                  <a:srgbClr val="E3E3E3"/>
                </a:solidFill>
                <a:effectLst/>
                <a:latin typeface="Google Sans"/>
              </a:rPr>
              <a:t> penalizes the attention value that a query can assign to a key depending on how far away the key is. This effectively limits the range of attention, enabling Transformer models to process longer sequences without sacrificing performance.</a:t>
            </a:r>
          </a:p>
          <a:p>
            <a:pPr algn="l"/>
            <a:r>
              <a:rPr lang="en-US" b="0" i="0" dirty="0" err="1">
                <a:solidFill>
                  <a:srgbClr val="E3E3E3"/>
                </a:solidFill>
                <a:effectLst/>
                <a:latin typeface="Google Sans"/>
              </a:rPr>
              <a:t>ALiBi</a:t>
            </a:r>
            <a:r>
              <a:rPr lang="en-US" b="0" i="0" dirty="0">
                <a:solidFill>
                  <a:srgbClr val="E3E3E3"/>
                </a:solidFill>
                <a:effectLst/>
                <a:latin typeface="Google Sans"/>
              </a:rPr>
              <a:t> has been shown to be effective in improving the performance of Transformer models on a variety of NLP tasks, including machine translation, text summarization, and question answering. It has also been shown to be more efficient than other positional encoding techniques, such as sinusoid positional embeddings.</a:t>
            </a:r>
          </a:p>
          <a:p>
            <a:pPr algn="l"/>
            <a:r>
              <a:rPr lang="en-US" b="0" i="0" dirty="0">
                <a:solidFill>
                  <a:srgbClr val="E3E3E3"/>
                </a:solidFill>
                <a:effectLst/>
                <a:latin typeface="Google Sans"/>
              </a:rPr>
              <a:t>Here are some of the advantages of using </a:t>
            </a:r>
            <a:r>
              <a:rPr lang="en-US" b="0" i="0" dirty="0" err="1">
                <a:solidFill>
                  <a:srgbClr val="E3E3E3"/>
                </a:solidFill>
                <a:effectLst/>
                <a:latin typeface="Google Sans"/>
              </a:rPr>
              <a:t>ALiBi</a:t>
            </a:r>
            <a:r>
              <a:rPr lang="en-US" b="0" i="0" dirty="0">
                <a:solidFill>
                  <a:srgbClr val="E3E3E3"/>
                </a:solidFill>
                <a:effectLst/>
                <a:latin typeface="Google Sans"/>
              </a:rPr>
              <a:t>:</a:t>
            </a:r>
          </a:p>
          <a:p>
            <a:pPr algn="l">
              <a:buFont typeface="Arial" panose="020B0604020202020204" pitchFamily="34" charset="0"/>
              <a:buChar char="•"/>
            </a:pPr>
            <a:r>
              <a:rPr lang="en-US" b="0" i="0" dirty="0">
                <a:solidFill>
                  <a:srgbClr val="E3E3E3"/>
                </a:solidFill>
                <a:effectLst/>
                <a:latin typeface="Google Sans"/>
              </a:rPr>
              <a:t>Improved performance on long document processing tasks</a:t>
            </a:r>
          </a:p>
          <a:p>
            <a:pPr algn="l">
              <a:buFont typeface="Arial" panose="020B0604020202020204" pitchFamily="34" charset="0"/>
              <a:buChar char="•"/>
            </a:pPr>
            <a:r>
              <a:rPr lang="en-US" b="0" i="0" dirty="0">
                <a:solidFill>
                  <a:srgbClr val="E3E3E3"/>
                </a:solidFill>
                <a:effectLst/>
                <a:latin typeface="Google Sans"/>
              </a:rPr>
              <a:t>More efficient than other positional encoding techniques</a:t>
            </a:r>
          </a:p>
          <a:p>
            <a:pPr algn="l">
              <a:buFont typeface="Arial" panose="020B0604020202020204" pitchFamily="34" charset="0"/>
              <a:buChar char="•"/>
            </a:pPr>
            <a:r>
              <a:rPr lang="en-US" b="0" i="0" dirty="0">
                <a:solidFill>
                  <a:srgbClr val="E3E3E3"/>
                </a:solidFill>
                <a:effectLst/>
                <a:latin typeface="Google Sans"/>
              </a:rPr>
              <a:t>Simpler to implement than other positional encoding techniques</a:t>
            </a:r>
          </a:p>
          <a:p>
            <a:pPr algn="l"/>
            <a:r>
              <a:rPr lang="en-US" b="0" i="0" dirty="0">
                <a:solidFill>
                  <a:srgbClr val="E3E3E3"/>
                </a:solidFill>
                <a:effectLst/>
                <a:latin typeface="Google Sans"/>
              </a:rPr>
              <a:t>Here are some of the disadvantages of using </a:t>
            </a:r>
            <a:r>
              <a:rPr lang="en-US" b="0" i="0" dirty="0" err="1">
                <a:solidFill>
                  <a:srgbClr val="E3E3E3"/>
                </a:solidFill>
                <a:effectLst/>
                <a:latin typeface="Google Sans"/>
              </a:rPr>
              <a:t>ALiBi</a:t>
            </a:r>
            <a:r>
              <a:rPr lang="en-US" b="0" i="0" dirty="0">
                <a:solidFill>
                  <a:srgbClr val="E3E3E3"/>
                </a:solidFill>
                <a:effectLst/>
                <a:latin typeface="Google Sans"/>
              </a:rPr>
              <a:t>:</a:t>
            </a:r>
          </a:p>
          <a:p>
            <a:pPr algn="l">
              <a:buFont typeface="Arial" panose="020B0604020202020204" pitchFamily="34" charset="0"/>
              <a:buChar char="•"/>
            </a:pPr>
            <a:r>
              <a:rPr lang="en-US" b="0" i="0" dirty="0">
                <a:solidFill>
                  <a:srgbClr val="E3E3E3"/>
                </a:solidFill>
                <a:effectLst/>
                <a:latin typeface="Google Sans"/>
              </a:rPr>
              <a:t>Requires careful tuning of the linear bias parameters</a:t>
            </a:r>
          </a:p>
          <a:p>
            <a:pPr algn="l">
              <a:buFont typeface="Arial" panose="020B0604020202020204" pitchFamily="34" charset="0"/>
              <a:buChar char="•"/>
            </a:pPr>
            <a:r>
              <a:rPr lang="en-US" b="0" i="0" dirty="0">
                <a:solidFill>
                  <a:srgbClr val="E3E3E3"/>
                </a:solidFill>
                <a:effectLst/>
                <a:latin typeface="Google Sans"/>
              </a:rPr>
              <a:t>May not be as effective for tasks that require global attention</a:t>
            </a:r>
          </a:p>
          <a:p>
            <a:pPr algn="l"/>
            <a:r>
              <a:rPr lang="en-US" b="0" i="0" dirty="0">
                <a:solidFill>
                  <a:srgbClr val="E3E3E3"/>
                </a:solidFill>
                <a:effectLst/>
                <a:latin typeface="Google Sans"/>
              </a:rPr>
              <a:t>Overall, </a:t>
            </a:r>
            <a:r>
              <a:rPr lang="en-US" b="0" i="0" dirty="0" err="1">
                <a:solidFill>
                  <a:srgbClr val="E3E3E3"/>
                </a:solidFill>
                <a:effectLst/>
                <a:latin typeface="Google Sans"/>
              </a:rPr>
              <a:t>ALiBi</a:t>
            </a:r>
            <a:r>
              <a:rPr lang="en-US" b="0" i="0" dirty="0">
                <a:solidFill>
                  <a:srgbClr val="E3E3E3"/>
                </a:solidFill>
                <a:effectLst/>
                <a:latin typeface="Google Sans"/>
              </a:rPr>
              <a:t> is a promising new positional encoding technique that has the potential to improve the performance of Transformer language models on a variety of NLP tasks, particularly those involving long sequences. It is a simple and efficient technique that has been shown to be effective in a number of studies. However, more research is needed to determine the full potential of </a:t>
            </a:r>
            <a:r>
              <a:rPr lang="en-US" b="0" i="0" dirty="0" err="1">
                <a:solidFill>
                  <a:srgbClr val="E3E3E3"/>
                </a:solidFill>
                <a:effectLst/>
                <a:latin typeface="Google Sans"/>
              </a:rPr>
              <a:t>ALiBi</a:t>
            </a:r>
            <a:r>
              <a:rPr lang="en-US" b="0" i="0" dirty="0">
                <a:solidFill>
                  <a:srgbClr val="E3E3E3"/>
                </a:solidFill>
                <a:effectLst/>
                <a:latin typeface="Google Sans"/>
              </a:rPr>
              <a:t> and to understand its limitations.</a:t>
            </a:r>
          </a:p>
          <a:p>
            <a:pPr algn="l"/>
            <a:r>
              <a:rPr lang="en-US" b="0" i="0" dirty="0">
                <a:solidFill>
                  <a:srgbClr val="E3E3E3"/>
                </a:solidFill>
                <a:effectLst/>
                <a:latin typeface="Google Sans"/>
              </a:rPr>
              <a:t>Here are some additional details about </a:t>
            </a:r>
            <a:r>
              <a:rPr lang="en-US" b="0" i="0" dirty="0" err="1">
                <a:solidFill>
                  <a:srgbClr val="E3E3E3"/>
                </a:solidFill>
                <a:effectLst/>
                <a:latin typeface="Google Sans"/>
              </a:rPr>
              <a:t>ALiBi</a:t>
            </a:r>
            <a:r>
              <a:rPr lang="en-US" b="0" i="0" dirty="0">
                <a:solidFill>
                  <a:srgbClr val="E3E3E3"/>
                </a:solidFill>
                <a:effectLst/>
                <a:latin typeface="Google Sans"/>
              </a:rPr>
              <a:t>:</a:t>
            </a:r>
          </a:p>
          <a:p>
            <a:pPr algn="l">
              <a:buFont typeface="Arial" panose="020B0604020202020204" pitchFamily="34" charset="0"/>
              <a:buChar char="•"/>
            </a:pPr>
            <a:r>
              <a:rPr lang="en-US" b="0" i="0" dirty="0" err="1">
                <a:solidFill>
                  <a:srgbClr val="E3E3E3"/>
                </a:solidFill>
                <a:effectLst/>
                <a:latin typeface="Google Sans"/>
              </a:rPr>
              <a:t>ALiBi</a:t>
            </a:r>
            <a:r>
              <a:rPr lang="en-US" b="0" i="0" dirty="0">
                <a:solidFill>
                  <a:srgbClr val="E3E3E3"/>
                </a:solidFill>
                <a:effectLst/>
                <a:latin typeface="Google Sans"/>
              </a:rPr>
              <a:t> can be applied to both encoder-decoder and decoder-only Transformer models.</a:t>
            </a:r>
          </a:p>
          <a:p>
            <a:pPr algn="l">
              <a:buFont typeface="Arial" panose="020B0604020202020204" pitchFamily="34" charset="0"/>
              <a:buChar char="•"/>
            </a:pPr>
            <a:r>
              <a:rPr lang="en-US" b="0" i="0" dirty="0" err="1">
                <a:solidFill>
                  <a:srgbClr val="E3E3E3"/>
                </a:solidFill>
                <a:effectLst/>
                <a:latin typeface="Google Sans"/>
              </a:rPr>
              <a:t>ALiBi</a:t>
            </a:r>
            <a:r>
              <a:rPr lang="en-US" b="0" i="0" dirty="0">
                <a:solidFill>
                  <a:srgbClr val="E3E3E3"/>
                </a:solidFill>
                <a:effectLst/>
                <a:latin typeface="Google Sans"/>
              </a:rPr>
              <a:t> can be implemented using a variety of methods, including adding the linear biases to the attention scores, modifying the attention query or key vectors, or using a separate module to compute the linear biases.</a:t>
            </a:r>
          </a:p>
          <a:p>
            <a:pPr algn="l">
              <a:buFont typeface="Arial" panose="020B0604020202020204" pitchFamily="34" charset="0"/>
              <a:buChar char="•"/>
            </a:pPr>
            <a:r>
              <a:rPr lang="en-US" b="0" i="0" dirty="0">
                <a:solidFill>
                  <a:srgbClr val="E3E3E3"/>
                </a:solidFill>
                <a:effectLst/>
                <a:latin typeface="Google Sans"/>
              </a:rPr>
              <a:t>The linear bias parameters can be learned during training or set manually.</a:t>
            </a:r>
          </a:p>
          <a:p>
            <a:endParaRPr lang="en-US" dirty="0"/>
          </a:p>
        </p:txBody>
      </p:sp>
      <p:sp>
        <p:nvSpPr>
          <p:cNvPr id="4" name="Slide Number Placeholder 3"/>
          <p:cNvSpPr>
            <a:spLocks noGrp="1"/>
          </p:cNvSpPr>
          <p:nvPr>
            <p:ph type="sldNum" sz="quarter" idx="5"/>
          </p:nvPr>
        </p:nvSpPr>
        <p:spPr/>
        <p:txBody>
          <a:bodyPr/>
          <a:lstStyle/>
          <a:p>
            <a:fld id="{B8A91DB4-3DDD-491E-AE78-6F0F25AC2C00}" type="slidenum">
              <a:rPr lang="en-US" smtClean="0"/>
              <a:t>15</a:t>
            </a:fld>
            <a:endParaRPr lang="en-US"/>
          </a:p>
        </p:txBody>
      </p:sp>
    </p:spTree>
    <p:extLst>
      <p:ext uri="{BB962C8B-B14F-4D97-AF65-F5344CB8AC3E}">
        <p14:creationId xmlns:p14="http://schemas.microsoft.com/office/powerpoint/2010/main" val="48990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E3E3E3"/>
                </a:solidFill>
                <a:effectLst/>
                <a:latin typeface="Google Sans"/>
              </a:rPr>
            </a:br>
            <a:r>
              <a:rPr lang="en-US" b="0" i="0" dirty="0">
                <a:solidFill>
                  <a:srgbClr val="E3E3E3"/>
                </a:solidFill>
                <a:effectLst/>
                <a:latin typeface="Google Sans"/>
              </a:rPr>
              <a:t>Sure, I can explain </a:t>
            </a:r>
            <a:r>
              <a:rPr lang="en-US" b="0" i="0" dirty="0" err="1">
                <a:solidFill>
                  <a:srgbClr val="E3E3E3"/>
                </a:solidFill>
                <a:effectLst/>
                <a:latin typeface="Google Sans"/>
              </a:rPr>
              <a:t>GelU</a:t>
            </a:r>
            <a:r>
              <a:rPr lang="en-US" b="0" i="0" dirty="0">
                <a:solidFill>
                  <a:srgbClr val="E3E3E3"/>
                </a:solidFill>
                <a:effectLst/>
                <a:latin typeface="Google Sans"/>
              </a:rPr>
              <a:t> activation functions.</a:t>
            </a:r>
          </a:p>
          <a:p>
            <a:pPr algn="l"/>
            <a:r>
              <a:rPr lang="en-US" b="0" i="0" dirty="0">
                <a:solidFill>
                  <a:srgbClr val="E3E3E3"/>
                </a:solidFill>
                <a:effectLst/>
                <a:latin typeface="Google Sans"/>
              </a:rPr>
              <a:t>What is </a:t>
            </a:r>
            <a:r>
              <a:rPr lang="en-US" b="0" i="0" dirty="0" err="1">
                <a:solidFill>
                  <a:srgbClr val="E3E3E3"/>
                </a:solidFill>
                <a:effectLst/>
                <a:latin typeface="Google Sans"/>
              </a:rPr>
              <a:t>GelU</a:t>
            </a:r>
            <a:r>
              <a:rPr lang="en-US" b="0" i="0" dirty="0">
                <a:solidFill>
                  <a:srgbClr val="E3E3E3"/>
                </a:solidFill>
                <a:effectLst/>
                <a:latin typeface="Google Sans"/>
              </a:rPr>
              <a:t>?</a:t>
            </a:r>
          </a:p>
          <a:p>
            <a:pPr algn="l"/>
            <a:r>
              <a:rPr lang="en-US" b="0" i="0" dirty="0" err="1">
                <a:solidFill>
                  <a:srgbClr val="E3E3E3"/>
                </a:solidFill>
                <a:effectLst/>
                <a:latin typeface="Google Sans"/>
              </a:rPr>
              <a:t>GelU</a:t>
            </a:r>
            <a:r>
              <a:rPr lang="en-US" b="0" i="0" dirty="0">
                <a:solidFill>
                  <a:srgbClr val="E3E3E3"/>
                </a:solidFill>
                <a:effectLst/>
                <a:latin typeface="Google Sans"/>
              </a:rPr>
              <a:t>, or Gaussian Error Linear Unit, is a relatively new activation function that has been shown to outperform traditional activation functions such as </a:t>
            </a:r>
            <a:r>
              <a:rPr lang="en-US" b="0" i="0" dirty="0" err="1">
                <a:solidFill>
                  <a:srgbClr val="E3E3E3"/>
                </a:solidFill>
                <a:effectLst/>
                <a:latin typeface="Google Sans"/>
              </a:rPr>
              <a:t>ReLU</a:t>
            </a:r>
            <a:r>
              <a:rPr lang="en-US" b="0" i="0" dirty="0">
                <a:solidFill>
                  <a:srgbClr val="E3E3E3"/>
                </a:solidFill>
                <a:effectLst/>
                <a:latin typeface="Google Sans"/>
              </a:rPr>
              <a:t> and ELU in a variety of deep learning tasks. It is defined as the product of an input variable and the cumulative distribution function (CDF) of the standard normal distribution.</a:t>
            </a:r>
          </a:p>
          <a:p>
            <a:pPr algn="l"/>
            <a:r>
              <a:rPr lang="en-US" b="0" i="0" dirty="0">
                <a:solidFill>
                  <a:srgbClr val="E3E3E3"/>
                </a:solidFill>
                <a:effectLst/>
                <a:latin typeface="Google Sans"/>
              </a:rPr>
              <a:t>Formula:</a:t>
            </a:r>
          </a:p>
          <a:p>
            <a:r>
              <a:rPr lang="en-US" dirty="0" err="1"/>
              <a:t>GelU</a:t>
            </a:r>
            <a:r>
              <a:rPr lang="en-US" dirty="0"/>
              <a:t>(x) = x * 0.5 * (1.0 + </a:t>
            </a:r>
            <a:r>
              <a:rPr lang="en-US" dirty="0" err="1"/>
              <a:t>tf.tanh</a:t>
            </a:r>
            <a:r>
              <a:rPr lang="en-US" dirty="0"/>
              <a:t>( (</a:t>
            </a:r>
            <a:r>
              <a:rPr lang="en-US" dirty="0" err="1"/>
              <a:t>math.sqrt</a:t>
            </a:r>
            <a:r>
              <a:rPr lang="en-US" dirty="0"/>
              <a:t>(2 / </a:t>
            </a:r>
            <a:r>
              <a:rPr lang="en-US" dirty="0" err="1"/>
              <a:t>math.pi</a:t>
            </a:r>
            <a:r>
              <a:rPr lang="en-US" dirty="0"/>
              <a:t>) * (x + 0.044715 * </a:t>
            </a:r>
            <a:r>
              <a:rPr lang="en-US" dirty="0" err="1"/>
              <a:t>tf.pow</a:t>
            </a:r>
            <a:r>
              <a:rPr lang="en-US" dirty="0"/>
              <a:t>(x, 3))))) </a:t>
            </a:r>
          </a:p>
          <a:p>
            <a:pPr algn="l"/>
            <a:r>
              <a:rPr lang="en-US" b="0" i="0" dirty="0">
                <a:solidFill>
                  <a:srgbClr val="E3E3E3"/>
                </a:solidFill>
                <a:effectLst/>
                <a:latin typeface="Google Sans"/>
              </a:rPr>
              <a:t>Properties:</a:t>
            </a:r>
          </a:p>
          <a:p>
            <a:pPr algn="l">
              <a:buFont typeface="Arial" panose="020B0604020202020204" pitchFamily="34" charset="0"/>
              <a:buChar char="•"/>
            </a:pPr>
            <a:r>
              <a:rPr lang="en-US" b="0" i="0" dirty="0">
                <a:solidFill>
                  <a:srgbClr val="E3E3E3"/>
                </a:solidFill>
                <a:effectLst/>
                <a:latin typeface="Google Sans"/>
              </a:rPr>
              <a:t>Smoothness: </a:t>
            </a:r>
            <a:r>
              <a:rPr lang="en-US" b="0" i="0" dirty="0" err="1">
                <a:solidFill>
                  <a:srgbClr val="E3E3E3"/>
                </a:solidFill>
                <a:effectLst/>
                <a:latin typeface="Google Sans"/>
              </a:rPr>
              <a:t>GelU</a:t>
            </a:r>
            <a:r>
              <a:rPr lang="en-US" b="0" i="0" dirty="0">
                <a:solidFill>
                  <a:srgbClr val="E3E3E3"/>
                </a:solidFill>
                <a:effectLst/>
                <a:latin typeface="Google Sans"/>
              </a:rPr>
              <a:t> is a smooth activation function, meaning that its derivative is well-defined and continuous. This makes it less prone to vanishing gradients and exploding gradients, which can occur with other activation functions such as </a:t>
            </a:r>
            <a:r>
              <a:rPr lang="en-US" b="0" i="0" dirty="0" err="1">
                <a:solidFill>
                  <a:srgbClr val="E3E3E3"/>
                </a:solidFill>
                <a:effectLst/>
                <a:latin typeface="Google Sans"/>
              </a:rPr>
              <a:t>ReLU</a:t>
            </a:r>
            <a:r>
              <a:rPr lang="en-US" b="0" i="0" dirty="0">
                <a:solidFill>
                  <a:srgbClr val="E3E3E3"/>
                </a:solidFill>
                <a:effectLst/>
                <a:latin typeface="Google Sans"/>
              </a:rPr>
              <a:t>.</a:t>
            </a:r>
          </a:p>
          <a:p>
            <a:pPr algn="l">
              <a:buFont typeface="Arial" panose="020B0604020202020204" pitchFamily="34" charset="0"/>
              <a:buChar char="•"/>
            </a:pPr>
            <a:r>
              <a:rPr lang="en-US" b="0" i="0" dirty="0">
                <a:solidFill>
                  <a:srgbClr val="E3E3E3"/>
                </a:solidFill>
                <a:effectLst/>
                <a:latin typeface="Google Sans"/>
              </a:rPr>
              <a:t>Non-monotonicity: </a:t>
            </a:r>
            <a:r>
              <a:rPr lang="en-US" b="0" i="0" dirty="0" err="1">
                <a:solidFill>
                  <a:srgbClr val="E3E3E3"/>
                </a:solidFill>
                <a:effectLst/>
                <a:latin typeface="Google Sans"/>
              </a:rPr>
              <a:t>GelU</a:t>
            </a:r>
            <a:r>
              <a:rPr lang="en-US" b="0" i="0" dirty="0">
                <a:solidFill>
                  <a:srgbClr val="E3E3E3"/>
                </a:solidFill>
                <a:effectLst/>
                <a:latin typeface="Google Sans"/>
              </a:rPr>
              <a:t> is a non-monotonic activation function, meaning that it does not always increase or decrease with its input. This can help the network to learn more complex patterns, as it allows the network to model relationships between inputs that are not always positive or negative.</a:t>
            </a:r>
          </a:p>
          <a:p>
            <a:pPr algn="l"/>
            <a:r>
              <a:rPr lang="en-US" b="0" i="0" dirty="0">
                <a:solidFill>
                  <a:srgbClr val="E3E3E3"/>
                </a:solidFill>
                <a:effectLst/>
                <a:latin typeface="Google Sans"/>
              </a:rPr>
              <a:t>Benefits:</a:t>
            </a:r>
          </a:p>
          <a:p>
            <a:pPr algn="l">
              <a:buFont typeface="Arial" panose="020B0604020202020204" pitchFamily="34" charset="0"/>
              <a:buChar char="•"/>
            </a:pPr>
            <a:r>
              <a:rPr lang="en-US" b="0" i="0" dirty="0">
                <a:solidFill>
                  <a:srgbClr val="E3E3E3"/>
                </a:solidFill>
                <a:effectLst/>
                <a:latin typeface="Google Sans"/>
              </a:rPr>
              <a:t>Improved performance: </a:t>
            </a:r>
            <a:r>
              <a:rPr lang="en-US" b="0" i="0" dirty="0" err="1">
                <a:solidFill>
                  <a:srgbClr val="E3E3E3"/>
                </a:solidFill>
                <a:effectLst/>
                <a:latin typeface="Google Sans"/>
              </a:rPr>
              <a:t>GelU</a:t>
            </a:r>
            <a:r>
              <a:rPr lang="en-US" b="0" i="0" dirty="0">
                <a:solidFill>
                  <a:srgbClr val="E3E3E3"/>
                </a:solidFill>
                <a:effectLst/>
                <a:latin typeface="Google Sans"/>
              </a:rPr>
              <a:t> has been shown to improve the performance of deep learning models on a variety of tasks, including natural language processing, image recognition, and machine translation.</a:t>
            </a:r>
          </a:p>
          <a:p>
            <a:pPr algn="l">
              <a:buFont typeface="Arial" panose="020B0604020202020204" pitchFamily="34" charset="0"/>
              <a:buChar char="•"/>
            </a:pPr>
            <a:r>
              <a:rPr lang="en-US" b="0" i="0" dirty="0">
                <a:solidFill>
                  <a:srgbClr val="E3E3E3"/>
                </a:solidFill>
                <a:effectLst/>
                <a:latin typeface="Google Sans"/>
              </a:rPr>
              <a:t>Faster convergence: </a:t>
            </a:r>
            <a:r>
              <a:rPr lang="en-US" b="0" i="0" dirty="0" err="1">
                <a:solidFill>
                  <a:srgbClr val="E3E3E3"/>
                </a:solidFill>
                <a:effectLst/>
                <a:latin typeface="Google Sans"/>
              </a:rPr>
              <a:t>GelU</a:t>
            </a:r>
            <a:r>
              <a:rPr lang="en-US" b="0" i="0" dirty="0">
                <a:solidFill>
                  <a:srgbClr val="E3E3E3"/>
                </a:solidFill>
                <a:effectLst/>
                <a:latin typeface="Google Sans"/>
              </a:rPr>
              <a:t> can help deep learning models to converge faster, meaning that they can be trained in less time.</a:t>
            </a:r>
          </a:p>
          <a:p>
            <a:pPr algn="l">
              <a:buFont typeface="Arial" panose="020B0604020202020204" pitchFamily="34" charset="0"/>
              <a:buChar char="•"/>
            </a:pPr>
            <a:r>
              <a:rPr lang="en-US" b="0" i="0" dirty="0">
                <a:solidFill>
                  <a:srgbClr val="E3E3E3"/>
                </a:solidFill>
                <a:effectLst/>
                <a:latin typeface="Google Sans"/>
              </a:rPr>
              <a:t>Reduced overfitting: </a:t>
            </a:r>
            <a:r>
              <a:rPr lang="en-US" b="0" i="0" dirty="0" err="1">
                <a:solidFill>
                  <a:srgbClr val="E3E3E3"/>
                </a:solidFill>
                <a:effectLst/>
                <a:latin typeface="Google Sans"/>
              </a:rPr>
              <a:t>GelU</a:t>
            </a:r>
            <a:r>
              <a:rPr lang="en-US" b="0" i="0" dirty="0">
                <a:solidFill>
                  <a:srgbClr val="E3E3E3"/>
                </a:solidFill>
                <a:effectLst/>
                <a:latin typeface="Google Sans"/>
              </a:rPr>
              <a:t> can help to reduce overfitting, which is a problem that can occur when a deep learning model learns the training data too well and does not generalize well to new data.</a:t>
            </a:r>
          </a:p>
          <a:p>
            <a:pPr algn="l"/>
            <a:r>
              <a:rPr lang="en-US" b="0" i="0" dirty="0">
                <a:solidFill>
                  <a:srgbClr val="E3E3E3"/>
                </a:solidFill>
                <a:effectLst/>
                <a:latin typeface="Google Sans"/>
              </a:rPr>
              <a:t>Drawbacks:</a:t>
            </a:r>
          </a:p>
          <a:p>
            <a:pPr algn="l">
              <a:buFont typeface="Arial" panose="020B0604020202020204" pitchFamily="34" charset="0"/>
              <a:buChar char="•"/>
            </a:pPr>
            <a:r>
              <a:rPr lang="en-US" b="0" i="0" dirty="0">
                <a:solidFill>
                  <a:srgbClr val="E3E3E3"/>
                </a:solidFill>
                <a:effectLst/>
                <a:latin typeface="Google Sans"/>
              </a:rPr>
              <a:t>Computational cost: </a:t>
            </a:r>
            <a:r>
              <a:rPr lang="en-US" b="0" i="0" dirty="0" err="1">
                <a:solidFill>
                  <a:srgbClr val="E3E3E3"/>
                </a:solidFill>
                <a:effectLst/>
                <a:latin typeface="Google Sans"/>
              </a:rPr>
              <a:t>GelU</a:t>
            </a:r>
            <a:r>
              <a:rPr lang="en-US" b="0" i="0" dirty="0">
                <a:solidFill>
                  <a:srgbClr val="E3E3E3"/>
                </a:solidFill>
                <a:effectLst/>
                <a:latin typeface="Google Sans"/>
              </a:rPr>
              <a:t> is slightly more computationally expensive than other activation functions such as </a:t>
            </a:r>
            <a:r>
              <a:rPr lang="en-US" b="0" i="0" dirty="0" err="1">
                <a:solidFill>
                  <a:srgbClr val="E3E3E3"/>
                </a:solidFill>
                <a:effectLst/>
                <a:latin typeface="Google Sans"/>
              </a:rPr>
              <a:t>ReLU</a:t>
            </a:r>
            <a:r>
              <a:rPr lang="en-US" b="0" i="0" dirty="0">
                <a:solidFill>
                  <a:srgbClr val="E3E3E3"/>
                </a:solidFill>
                <a:effectLst/>
                <a:latin typeface="Google Sans"/>
              </a:rPr>
              <a:t>.</a:t>
            </a:r>
          </a:p>
          <a:p>
            <a:pPr algn="l">
              <a:buFont typeface="Arial" panose="020B0604020202020204" pitchFamily="34" charset="0"/>
              <a:buChar char="•"/>
            </a:pPr>
            <a:r>
              <a:rPr lang="en-US" b="0" i="0" dirty="0">
                <a:solidFill>
                  <a:srgbClr val="E3E3E3"/>
                </a:solidFill>
                <a:effectLst/>
                <a:latin typeface="Google Sans"/>
              </a:rPr>
              <a:t>Newer: </a:t>
            </a:r>
            <a:r>
              <a:rPr lang="en-US" b="0" i="0" dirty="0" err="1">
                <a:solidFill>
                  <a:srgbClr val="E3E3E3"/>
                </a:solidFill>
                <a:effectLst/>
                <a:latin typeface="Google Sans"/>
              </a:rPr>
              <a:t>GelU</a:t>
            </a:r>
            <a:r>
              <a:rPr lang="en-US" b="0" i="0" dirty="0">
                <a:solidFill>
                  <a:srgbClr val="E3E3E3"/>
                </a:solidFill>
                <a:effectLst/>
                <a:latin typeface="Google Sans"/>
              </a:rPr>
              <a:t> is a newer activation function, and there is not as much research on it as there is on older activation functions.</a:t>
            </a:r>
          </a:p>
          <a:p>
            <a:pPr algn="l"/>
            <a:r>
              <a:rPr lang="en-US" b="0" i="0" dirty="0">
                <a:solidFill>
                  <a:srgbClr val="E3E3E3"/>
                </a:solidFill>
                <a:effectLst/>
                <a:latin typeface="Google Sans"/>
              </a:rPr>
              <a:t>Overall, </a:t>
            </a:r>
            <a:r>
              <a:rPr lang="en-US" b="0" i="0" dirty="0" err="1">
                <a:solidFill>
                  <a:srgbClr val="E3E3E3"/>
                </a:solidFill>
                <a:effectLst/>
                <a:latin typeface="Google Sans"/>
              </a:rPr>
              <a:t>GelU</a:t>
            </a:r>
            <a:r>
              <a:rPr lang="en-US" b="0" i="0" dirty="0">
                <a:solidFill>
                  <a:srgbClr val="E3E3E3"/>
                </a:solidFill>
                <a:effectLst/>
                <a:latin typeface="Google Sans"/>
              </a:rPr>
              <a:t> is a promising new activation function that has the potential to improve the performance of deep learning models. It is a smooth, non-monotonic activation function that has been shown to improve performance, speed up convergence, and reduce overfitting. However, it is slightly more computationally expensive than other activation functions, and there is not as much research on it as there is on older activation functions.</a:t>
            </a:r>
          </a:p>
          <a:p>
            <a:endParaRPr lang="en-US" dirty="0"/>
          </a:p>
        </p:txBody>
      </p:sp>
      <p:sp>
        <p:nvSpPr>
          <p:cNvPr id="4" name="Slide Number Placeholder 3"/>
          <p:cNvSpPr>
            <a:spLocks noGrp="1"/>
          </p:cNvSpPr>
          <p:nvPr>
            <p:ph type="sldNum" sz="quarter" idx="5"/>
          </p:nvPr>
        </p:nvSpPr>
        <p:spPr/>
        <p:txBody>
          <a:bodyPr/>
          <a:lstStyle/>
          <a:p>
            <a:fld id="{B8A91DB4-3DDD-491E-AE78-6F0F25AC2C00}" type="slidenum">
              <a:rPr lang="en-US" smtClean="0"/>
              <a:t>16</a:t>
            </a:fld>
            <a:endParaRPr lang="en-US"/>
          </a:p>
        </p:txBody>
      </p:sp>
    </p:spTree>
    <p:extLst>
      <p:ext uri="{BB962C8B-B14F-4D97-AF65-F5344CB8AC3E}">
        <p14:creationId xmlns:p14="http://schemas.microsoft.com/office/powerpoint/2010/main" val="1449074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91DB4-3DDD-491E-AE78-6F0F25AC2C00}" type="slidenum">
              <a:rPr lang="en-US" smtClean="0"/>
              <a:t>20</a:t>
            </a:fld>
            <a:endParaRPr lang="en-US"/>
          </a:p>
        </p:txBody>
      </p:sp>
    </p:spTree>
    <p:extLst>
      <p:ext uri="{BB962C8B-B14F-4D97-AF65-F5344CB8AC3E}">
        <p14:creationId xmlns:p14="http://schemas.microsoft.com/office/powerpoint/2010/main" val="1037644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The research introduces a novel approach named Retrieval-Augmented Generation (RAG) to enhance language models by combining pre-trained parametric and non-parametric memory. The parametric memory is represented by a pre-trained sequence-to-sequence (seq2seq) model, while the non-parametric memory is a dense vector index of Wikipedia accessed through a pre-trained neural retriever. This study explores two variations of RAG: one, RAG-Sequence, employs the same retrieved passages for the entire generated sequence, and the other, RAG-Token, allows different passages to be used for each token during generation.</a:t>
            </a:r>
          </a:p>
          <a:p>
            <a:pPr algn="l"/>
            <a:r>
              <a:rPr lang="en-US" b="0" i="0" dirty="0">
                <a:solidFill>
                  <a:srgbClr val="D1D5DB"/>
                </a:solidFill>
                <a:effectLst/>
                <a:latin typeface="Söhne"/>
              </a:rPr>
              <a:t>The models are fine-tuned and evaluated across a diverse set of knowledge-intensive natural language processing (NLP) tasks. These tasks include open-domain question answering, abstractive question answering, Jeopardy question generation, and fact verification. The research finds that RAG models surpass the performance of parametric-only seq2seq models and task-specific architectures in certain tasks, highlighting the advantages of combining both parametric and non-parametric memory for knowledge-intensive applications.</a:t>
            </a:r>
          </a:p>
          <a:p>
            <a:pPr algn="l"/>
            <a:r>
              <a:rPr lang="en-US" b="0" i="0" dirty="0">
                <a:solidFill>
                  <a:srgbClr val="D1D5DB"/>
                </a:solidFill>
                <a:effectLst/>
                <a:latin typeface="Söhne"/>
              </a:rPr>
              <a:t>The paper also addresses challenges associated with the interpretability of model decisions and the ability to update world knowledge. It emphasizes the limitations of existing pre-trained language models in accessing and precisely manipulating knowledge and introduces RAG as a solution to these limitations. Additionally, the study discusses the potential applications of RAG in tasks where access to external knowledge is crucial and demonstrates its effectiveness through state-of-the-art results in open-domain question answering and other related tasks.</a:t>
            </a:r>
          </a:p>
          <a:p>
            <a:pPr algn="l"/>
            <a:r>
              <a:rPr lang="en-US" b="0" i="0" dirty="0">
                <a:solidFill>
                  <a:srgbClr val="D1D5DB"/>
                </a:solidFill>
                <a:effectLst/>
                <a:latin typeface="Söhne"/>
              </a:rPr>
              <a:t>In summary, the research introduces a versatile and effective approach, RAG, which combines different types of memory to improve language models' performance on knowledge-intensive NLP tasks. The experiments and results presented in the paper provide valuable insights into the capabilities of RAG and its potential impact on various real-world applications.</a:t>
            </a:r>
          </a:p>
          <a:p>
            <a:endParaRPr lang="en-US" dirty="0"/>
          </a:p>
        </p:txBody>
      </p:sp>
      <p:sp>
        <p:nvSpPr>
          <p:cNvPr id="4" name="Slide Number Placeholder 3"/>
          <p:cNvSpPr>
            <a:spLocks noGrp="1"/>
          </p:cNvSpPr>
          <p:nvPr>
            <p:ph type="sldNum" sz="quarter" idx="5"/>
          </p:nvPr>
        </p:nvSpPr>
        <p:spPr/>
        <p:txBody>
          <a:bodyPr/>
          <a:lstStyle/>
          <a:p>
            <a:fld id="{B8A91DB4-3DDD-491E-AE78-6F0F25AC2C00}" type="slidenum">
              <a:rPr lang="en-US" smtClean="0"/>
              <a:t>22</a:t>
            </a:fld>
            <a:endParaRPr lang="en-US"/>
          </a:p>
        </p:txBody>
      </p:sp>
    </p:spTree>
    <p:extLst>
      <p:ext uri="{BB962C8B-B14F-4D97-AF65-F5344CB8AC3E}">
        <p14:creationId xmlns:p14="http://schemas.microsoft.com/office/powerpoint/2010/main" val="2871910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3E3E3"/>
                </a:solidFill>
                <a:effectLst/>
                <a:latin typeface="Google Sans"/>
              </a:rPr>
              <a:t>Rich Contextual Information: RAG systems can access vast amounts of external knowledge, enhancing language generation with real-world facts and context. This can lead to more informative, factual, and relevant responses.</a:t>
            </a:r>
          </a:p>
          <a:p>
            <a:pPr algn="l">
              <a:buFont typeface="Arial" panose="020B0604020202020204" pitchFamily="34" charset="0"/>
              <a:buChar char="•"/>
            </a:pPr>
            <a:r>
              <a:rPr lang="en-US" b="0" i="0" dirty="0">
                <a:solidFill>
                  <a:srgbClr val="E3E3E3"/>
                </a:solidFill>
                <a:effectLst/>
                <a:latin typeface="Google Sans"/>
              </a:rPr>
              <a:t>Better Out-of-Distribution Performance: By retrieving information from external sources, RAG systems can handle out-of-distribution queries more effectively than traditional fine-tuned models. This is because they are not limited to the knowledge they were trained on, and they can incorporate new information as needed.</a:t>
            </a:r>
          </a:p>
          <a:p>
            <a:pPr algn="l">
              <a:buFont typeface="Arial" panose="020B0604020202020204" pitchFamily="34" charset="0"/>
              <a:buChar char="•"/>
            </a:pPr>
            <a:r>
              <a:rPr lang="en-US" b="0" i="0" dirty="0">
                <a:solidFill>
                  <a:srgbClr val="E3E3E3"/>
                </a:solidFill>
                <a:effectLst/>
                <a:latin typeface="Google Sans"/>
              </a:rPr>
              <a:t>Reduced Training Data Dependency: Since RAG models rely on pre-trained language models, they require less fine-tuning data, which can be resource-intensive to obtain. This makes them more efficient and easier to train than traditional fine-tuned models.</a:t>
            </a:r>
          </a:p>
          <a:p>
            <a:endParaRPr lang="en-US" dirty="0"/>
          </a:p>
        </p:txBody>
      </p:sp>
      <p:sp>
        <p:nvSpPr>
          <p:cNvPr id="4" name="Slide Number Placeholder 3"/>
          <p:cNvSpPr>
            <a:spLocks noGrp="1"/>
          </p:cNvSpPr>
          <p:nvPr>
            <p:ph type="sldNum" sz="quarter" idx="5"/>
          </p:nvPr>
        </p:nvSpPr>
        <p:spPr/>
        <p:txBody>
          <a:bodyPr/>
          <a:lstStyle/>
          <a:p>
            <a:fld id="{B8A91DB4-3DDD-491E-AE78-6F0F25AC2C00}" type="slidenum">
              <a:rPr lang="en-US" smtClean="0"/>
              <a:t>25</a:t>
            </a:fld>
            <a:endParaRPr lang="en-US"/>
          </a:p>
        </p:txBody>
      </p:sp>
    </p:spTree>
    <p:extLst>
      <p:ext uri="{BB962C8B-B14F-4D97-AF65-F5344CB8AC3E}">
        <p14:creationId xmlns:p14="http://schemas.microsoft.com/office/powerpoint/2010/main" val="2248983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DFDEAE8-84D0-4892-9AF3-9DDE8C851FE2}" type="datetimeFigureOut">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65F21F-87D4-4338-B9C7-5703171C076E}" type="slidenum">
              <a:rPr lang="en-US" smtClean="0"/>
              <a:t>‹#›</a:t>
            </a:fld>
            <a:endParaRPr lang="en-US" dirty="0"/>
          </a:p>
        </p:txBody>
      </p:sp>
    </p:spTree>
    <p:extLst>
      <p:ext uri="{BB962C8B-B14F-4D97-AF65-F5344CB8AC3E}">
        <p14:creationId xmlns:p14="http://schemas.microsoft.com/office/powerpoint/2010/main" val="1070819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FDEAE8-84D0-4892-9AF3-9DDE8C851FE2}" type="datetimeFigureOut">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65F21F-87D4-4338-B9C7-5703171C076E}" type="slidenum">
              <a:rPr lang="en-US" smtClean="0"/>
              <a:t>‹#›</a:t>
            </a:fld>
            <a:endParaRPr lang="en-US" dirty="0"/>
          </a:p>
        </p:txBody>
      </p:sp>
    </p:spTree>
    <p:extLst>
      <p:ext uri="{BB962C8B-B14F-4D97-AF65-F5344CB8AC3E}">
        <p14:creationId xmlns:p14="http://schemas.microsoft.com/office/powerpoint/2010/main" val="3867631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FDEAE8-84D0-4892-9AF3-9DDE8C851FE2}" type="datetimeFigureOut">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65F21F-87D4-4338-B9C7-5703171C076E}" type="slidenum">
              <a:rPr lang="en-US" smtClean="0"/>
              <a:t>‹#›</a:t>
            </a:fld>
            <a:endParaRPr lang="en-US" dirty="0"/>
          </a:p>
        </p:txBody>
      </p:sp>
    </p:spTree>
    <p:extLst>
      <p:ext uri="{BB962C8B-B14F-4D97-AF65-F5344CB8AC3E}">
        <p14:creationId xmlns:p14="http://schemas.microsoft.com/office/powerpoint/2010/main" val="36890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FDEAE8-84D0-4892-9AF3-9DDE8C851FE2}" type="datetimeFigureOut">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65F21F-87D4-4338-B9C7-5703171C076E}" type="slidenum">
              <a:rPr lang="en-US" smtClean="0"/>
              <a:t>‹#›</a:t>
            </a:fld>
            <a:endParaRPr lang="en-US" dirty="0"/>
          </a:p>
        </p:txBody>
      </p:sp>
    </p:spTree>
    <p:extLst>
      <p:ext uri="{BB962C8B-B14F-4D97-AF65-F5344CB8AC3E}">
        <p14:creationId xmlns:p14="http://schemas.microsoft.com/office/powerpoint/2010/main" val="2263799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DEAE8-84D0-4892-9AF3-9DDE8C851FE2}" type="datetimeFigureOut">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65F21F-87D4-4338-B9C7-5703171C076E}" type="slidenum">
              <a:rPr lang="en-US" smtClean="0"/>
              <a:t>‹#›</a:t>
            </a:fld>
            <a:endParaRPr lang="en-US" dirty="0"/>
          </a:p>
        </p:txBody>
      </p:sp>
    </p:spTree>
    <p:extLst>
      <p:ext uri="{BB962C8B-B14F-4D97-AF65-F5344CB8AC3E}">
        <p14:creationId xmlns:p14="http://schemas.microsoft.com/office/powerpoint/2010/main" val="786566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FDEAE8-84D0-4892-9AF3-9DDE8C851FE2}" type="datetimeFigureOut">
              <a:rPr lang="en-US" smtClean="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65F21F-87D4-4338-B9C7-5703171C076E}" type="slidenum">
              <a:rPr lang="en-US" smtClean="0"/>
              <a:t>‹#›</a:t>
            </a:fld>
            <a:endParaRPr lang="en-US" dirty="0"/>
          </a:p>
        </p:txBody>
      </p:sp>
    </p:spTree>
    <p:extLst>
      <p:ext uri="{BB962C8B-B14F-4D97-AF65-F5344CB8AC3E}">
        <p14:creationId xmlns:p14="http://schemas.microsoft.com/office/powerpoint/2010/main" val="77313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FDEAE8-84D0-4892-9AF3-9DDE8C851FE2}" type="datetimeFigureOut">
              <a:rPr lang="en-US" smtClean="0"/>
              <a:t>12/13/2023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65F21F-87D4-4338-B9C7-5703171C076E}" type="slidenum">
              <a:rPr lang="en-US" smtClean="0"/>
              <a:t>‹#›</a:t>
            </a:fld>
            <a:endParaRPr lang="en-US" dirty="0"/>
          </a:p>
        </p:txBody>
      </p:sp>
    </p:spTree>
    <p:extLst>
      <p:ext uri="{BB962C8B-B14F-4D97-AF65-F5344CB8AC3E}">
        <p14:creationId xmlns:p14="http://schemas.microsoft.com/office/powerpoint/2010/main" val="25612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FDEAE8-84D0-4892-9AF3-9DDE8C851FE2}" type="datetimeFigureOut">
              <a:rPr lang="en-US" smtClean="0"/>
              <a:t>12/13/2023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565F21F-87D4-4338-B9C7-5703171C076E}" type="slidenum">
              <a:rPr lang="en-US" smtClean="0"/>
              <a:t>‹#›</a:t>
            </a:fld>
            <a:endParaRPr lang="en-US" dirty="0"/>
          </a:p>
        </p:txBody>
      </p:sp>
    </p:spTree>
    <p:extLst>
      <p:ext uri="{BB962C8B-B14F-4D97-AF65-F5344CB8AC3E}">
        <p14:creationId xmlns:p14="http://schemas.microsoft.com/office/powerpoint/2010/main" val="3574258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FDEAE8-84D0-4892-9AF3-9DDE8C851FE2}" type="datetimeFigureOut">
              <a:rPr lang="en-US" smtClean="0"/>
              <a:t>12/13/2023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565F21F-87D4-4338-B9C7-5703171C076E}" type="slidenum">
              <a:rPr lang="en-US" smtClean="0"/>
              <a:t>‹#›</a:t>
            </a:fld>
            <a:endParaRPr lang="en-US" dirty="0"/>
          </a:p>
        </p:txBody>
      </p:sp>
    </p:spTree>
    <p:extLst>
      <p:ext uri="{BB962C8B-B14F-4D97-AF65-F5344CB8AC3E}">
        <p14:creationId xmlns:p14="http://schemas.microsoft.com/office/powerpoint/2010/main" val="401459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FDEAE8-84D0-4892-9AF3-9DDE8C851FE2}" type="datetimeFigureOut">
              <a:rPr lang="en-US" smtClean="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65F21F-87D4-4338-B9C7-5703171C076E}" type="slidenum">
              <a:rPr lang="en-US" smtClean="0"/>
              <a:t>‹#›</a:t>
            </a:fld>
            <a:endParaRPr lang="en-US" dirty="0"/>
          </a:p>
        </p:txBody>
      </p:sp>
    </p:spTree>
    <p:extLst>
      <p:ext uri="{BB962C8B-B14F-4D97-AF65-F5344CB8AC3E}">
        <p14:creationId xmlns:p14="http://schemas.microsoft.com/office/powerpoint/2010/main" val="2154128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FDEAE8-84D0-4892-9AF3-9DDE8C851FE2}" type="datetimeFigureOut">
              <a:rPr lang="en-US" smtClean="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65F21F-87D4-4338-B9C7-5703171C076E}" type="slidenum">
              <a:rPr lang="en-US" smtClean="0"/>
              <a:t>‹#›</a:t>
            </a:fld>
            <a:endParaRPr lang="en-US" dirty="0"/>
          </a:p>
        </p:txBody>
      </p:sp>
    </p:spTree>
    <p:extLst>
      <p:ext uri="{BB962C8B-B14F-4D97-AF65-F5344CB8AC3E}">
        <p14:creationId xmlns:p14="http://schemas.microsoft.com/office/powerpoint/2010/main" val="3327058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FDEAE8-84D0-4892-9AF3-9DDE8C851FE2}" type="datetimeFigureOut">
              <a:rPr lang="en-US" smtClean="0"/>
              <a:t>12/13/2023</a:t>
            </a:fld>
            <a:endParaRPr lang="en-US" dirty="0"/>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65F21F-87D4-4338-B9C7-5703171C076E}" type="slidenum">
              <a:rPr lang="en-US" smtClean="0"/>
              <a:t>‹#›</a:t>
            </a:fld>
            <a:endParaRPr lang="en-US" dirty="0"/>
          </a:p>
        </p:txBody>
      </p:sp>
    </p:spTree>
    <p:extLst>
      <p:ext uri="{BB962C8B-B14F-4D97-AF65-F5344CB8AC3E}">
        <p14:creationId xmlns:p14="http://schemas.microsoft.com/office/powerpoint/2010/main" val="27983678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BD61-3702-0D5D-CE2C-47C92BC01CF4}"/>
              </a:ext>
            </a:extLst>
          </p:cNvPr>
          <p:cNvSpPr>
            <a:spLocks noGrp="1"/>
          </p:cNvSpPr>
          <p:nvPr>
            <p:ph type="ctr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Literature Specific Chat bot</a:t>
            </a:r>
          </a:p>
        </p:txBody>
      </p:sp>
      <p:sp>
        <p:nvSpPr>
          <p:cNvPr id="3" name="Subtitle 2">
            <a:extLst>
              <a:ext uri="{FF2B5EF4-FFF2-40B4-BE49-F238E27FC236}">
                <a16:creationId xmlns:a16="http://schemas.microsoft.com/office/drawing/2014/main" id="{E23F8F00-B1B0-FC82-1398-4EFABF5D03F0}"/>
              </a:ext>
            </a:extLst>
          </p:cNvPr>
          <p:cNvSpPr>
            <a:spLocks noGrp="1"/>
          </p:cNvSpPr>
          <p:nvPr>
            <p:ph type="subTitle" idx="1"/>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ECE 7500 </a:t>
            </a:r>
          </a:p>
          <a:p>
            <a:r>
              <a:rPr lang="en-US" dirty="0">
                <a:latin typeface="Lato" panose="020F0502020204030203" pitchFamily="34" charset="0"/>
                <a:ea typeface="Lato" panose="020F0502020204030203" pitchFamily="34" charset="0"/>
                <a:cs typeface="Lato" panose="020F0502020204030203" pitchFamily="34" charset="0"/>
              </a:rPr>
              <a:t>Final Project Presentation</a:t>
            </a:r>
          </a:p>
          <a:p>
            <a:r>
              <a:rPr lang="en-US" dirty="0">
                <a:latin typeface="Lato" panose="020F0502020204030203" pitchFamily="34" charset="0"/>
                <a:ea typeface="Lato" panose="020F0502020204030203" pitchFamily="34" charset="0"/>
                <a:cs typeface="Lato" panose="020F0502020204030203" pitchFamily="34" charset="0"/>
              </a:rPr>
              <a:t>Jaideep Siva Senthil </a:t>
            </a:r>
          </a:p>
          <a:p>
            <a:endParaRPr lang="en-US" dirty="0"/>
          </a:p>
        </p:txBody>
      </p:sp>
    </p:spTree>
    <p:extLst>
      <p:ext uri="{BB962C8B-B14F-4D97-AF65-F5344CB8AC3E}">
        <p14:creationId xmlns:p14="http://schemas.microsoft.com/office/powerpoint/2010/main" val="260892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E20B-350D-9A30-7ABC-A61651C747DE}"/>
              </a:ext>
            </a:extLst>
          </p:cNvPr>
          <p:cNvSpPr>
            <a:spLocks noGrp="1"/>
          </p:cNvSpPr>
          <p:nvPr>
            <p:ph type="title"/>
          </p:nvPr>
        </p:nvSpPr>
        <p:spPr/>
        <p:txBody>
          <a:bodyPr/>
          <a:lstStyle/>
          <a:p>
            <a:r>
              <a:rPr lang="en-US" dirty="0"/>
              <a:t>Choosing the right LLM </a:t>
            </a:r>
          </a:p>
        </p:txBody>
      </p:sp>
      <p:sp>
        <p:nvSpPr>
          <p:cNvPr id="3" name="Content Placeholder 2">
            <a:extLst>
              <a:ext uri="{FF2B5EF4-FFF2-40B4-BE49-F238E27FC236}">
                <a16:creationId xmlns:a16="http://schemas.microsoft.com/office/drawing/2014/main" id="{1971D092-FEEE-BCCD-0AFD-BD4789A7F02E}"/>
              </a:ext>
            </a:extLst>
          </p:cNvPr>
          <p:cNvSpPr>
            <a:spLocks noGrp="1"/>
          </p:cNvSpPr>
          <p:nvPr>
            <p:ph idx="1"/>
          </p:nvPr>
        </p:nvSpPr>
        <p:spPr>
          <a:xfrm>
            <a:off x="838200" y="1825625"/>
            <a:ext cx="6958263" cy="4351338"/>
          </a:xfrm>
        </p:spPr>
        <p:txBody>
          <a:bodyPr/>
          <a:lstStyle/>
          <a:p>
            <a:r>
              <a:rPr lang="en-US" dirty="0"/>
              <a:t>Domain of the document </a:t>
            </a:r>
          </a:p>
          <a:p>
            <a:r>
              <a:rPr lang="en-US" dirty="0"/>
              <a:t>Complexity of the information in the document</a:t>
            </a:r>
          </a:p>
          <a:p>
            <a:pPr lvl="1"/>
            <a:r>
              <a:rPr lang="en-US" dirty="0"/>
              <a:t>Depending on academic level of the user</a:t>
            </a:r>
          </a:p>
          <a:p>
            <a:r>
              <a:rPr lang="en-US" dirty="0"/>
              <a:t>Complexity of the LLM</a:t>
            </a:r>
          </a:p>
          <a:p>
            <a:pPr lvl="1"/>
            <a:r>
              <a:rPr lang="en-US" dirty="0"/>
              <a:t>The best LLMs might take too much time</a:t>
            </a:r>
          </a:p>
          <a:p>
            <a:r>
              <a:rPr lang="en-US" dirty="0"/>
              <a:t>Usability  </a:t>
            </a:r>
          </a:p>
          <a:p>
            <a:pPr marL="457200" lvl="1" indent="0">
              <a:buNone/>
            </a:pPr>
            <a:endParaRPr lang="en-US" dirty="0"/>
          </a:p>
        </p:txBody>
      </p:sp>
      <p:pic>
        <p:nvPicPr>
          <p:cNvPr id="4" name="Picture 3">
            <a:extLst>
              <a:ext uri="{FF2B5EF4-FFF2-40B4-BE49-F238E27FC236}">
                <a16:creationId xmlns:a16="http://schemas.microsoft.com/office/drawing/2014/main" id="{4BAA886E-25B5-5F9A-151D-8BE30DA17CEB}"/>
              </a:ext>
            </a:extLst>
          </p:cNvPr>
          <p:cNvPicPr>
            <a:picLocks noChangeAspect="1"/>
          </p:cNvPicPr>
          <p:nvPr/>
        </p:nvPicPr>
        <p:blipFill>
          <a:blip r:embed="rId2"/>
          <a:stretch>
            <a:fillRect/>
          </a:stretch>
        </p:blipFill>
        <p:spPr>
          <a:xfrm>
            <a:off x="7130033" y="1825625"/>
            <a:ext cx="4223767" cy="2778794"/>
          </a:xfrm>
          <a:prstGeom prst="rect">
            <a:avLst/>
          </a:prstGeom>
        </p:spPr>
      </p:pic>
    </p:spTree>
    <p:extLst>
      <p:ext uri="{BB962C8B-B14F-4D97-AF65-F5344CB8AC3E}">
        <p14:creationId xmlns:p14="http://schemas.microsoft.com/office/powerpoint/2010/main" val="330043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A7E1-8469-EDC3-7C94-12FCE351F20D}"/>
              </a:ext>
            </a:extLst>
          </p:cNvPr>
          <p:cNvSpPr>
            <a:spLocks noGrp="1"/>
          </p:cNvSpPr>
          <p:nvPr>
            <p:ph type="title"/>
          </p:nvPr>
        </p:nvSpPr>
        <p:spPr/>
        <p:txBody>
          <a:bodyPr/>
          <a:lstStyle/>
          <a:p>
            <a:r>
              <a:rPr lang="en-US" b="1" dirty="0"/>
              <a:t>Chosen LLM </a:t>
            </a:r>
          </a:p>
        </p:txBody>
      </p:sp>
      <p:sp>
        <p:nvSpPr>
          <p:cNvPr id="3" name="Content Placeholder 2">
            <a:extLst>
              <a:ext uri="{FF2B5EF4-FFF2-40B4-BE49-F238E27FC236}">
                <a16:creationId xmlns:a16="http://schemas.microsoft.com/office/drawing/2014/main" id="{B1AFE1F9-76E4-C1E4-33C9-3BF8A819A15F}"/>
              </a:ext>
            </a:extLst>
          </p:cNvPr>
          <p:cNvSpPr>
            <a:spLocks noGrp="1"/>
          </p:cNvSpPr>
          <p:nvPr>
            <p:ph idx="1"/>
          </p:nvPr>
        </p:nvSpPr>
        <p:spPr>
          <a:xfrm>
            <a:off x="4860758" y="1428797"/>
            <a:ext cx="7222958" cy="3547269"/>
          </a:xfrm>
        </p:spPr>
        <p:txBody>
          <a:bodyPr/>
          <a:lstStyle/>
          <a:p>
            <a:r>
              <a:rPr lang="en-US" dirty="0"/>
              <a:t>Bloom (</a:t>
            </a:r>
            <a:r>
              <a:rPr lang="en-US" dirty="0" err="1"/>
              <a:t>BigScience</a:t>
            </a:r>
            <a:r>
              <a:rPr lang="en-US" dirty="0"/>
              <a:t> Large Open-science Open-access Multilingual Language Model)</a:t>
            </a:r>
          </a:p>
          <a:p>
            <a:r>
              <a:rPr lang="en-US" dirty="0"/>
              <a:t>Opensource </a:t>
            </a:r>
          </a:p>
          <a:p>
            <a:r>
              <a:rPr lang="en-US" dirty="0"/>
              <a:t>Compatibility: </a:t>
            </a:r>
          </a:p>
          <a:p>
            <a:pPr lvl="1"/>
            <a:r>
              <a:rPr lang="en-US" dirty="0"/>
              <a:t>Training focuses on scientific data</a:t>
            </a:r>
          </a:p>
          <a:p>
            <a:pPr lvl="1"/>
            <a:r>
              <a:rPr lang="en-US" dirty="0"/>
              <a:t>Training data includes multiple languages</a:t>
            </a:r>
          </a:p>
          <a:p>
            <a:pPr lvl="1"/>
            <a:r>
              <a:rPr lang="en-US" dirty="0"/>
              <a:t>Training data includes multiple code languages and math </a:t>
            </a:r>
          </a:p>
          <a:p>
            <a:endParaRPr lang="en-US" dirty="0"/>
          </a:p>
        </p:txBody>
      </p:sp>
      <p:pic>
        <p:nvPicPr>
          <p:cNvPr id="4" name="Picture 3">
            <a:extLst>
              <a:ext uri="{FF2B5EF4-FFF2-40B4-BE49-F238E27FC236}">
                <a16:creationId xmlns:a16="http://schemas.microsoft.com/office/drawing/2014/main" id="{1275E05D-28BD-F6F5-EF4D-6F8AF0A8BDEC}"/>
              </a:ext>
            </a:extLst>
          </p:cNvPr>
          <p:cNvPicPr>
            <a:picLocks noChangeAspect="1"/>
          </p:cNvPicPr>
          <p:nvPr/>
        </p:nvPicPr>
        <p:blipFill rotWithShape="1">
          <a:blip r:embed="rId2"/>
          <a:srcRect l="20052" r="17123"/>
          <a:stretch/>
        </p:blipFill>
        <p:spPr>
          <a:xfrm>
            <a:off x="433137" y="2229906"/>
            <a:ext cx="3958389" cy="1945052"/>
          </a:xfrm>
          <a:prstGeom prst="rect">
            <a:avLst/>
          </a:prstGeom>
        </p:spPr>
      </p:pic>
    </p:spTree>
    <p:extLst>
      <p:ext uri="{BB962C8B-B14F-4D97-AF65-F5344CB8AC3E}">
        <p14:creationId xmlns:p14="http://schemas.microsoft.com/office/powerpoint/2010/main" val="2377983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0424-E898-63FE-CABF-A8CE30B67BF7}"/>
              </a:ext>
            </a:extLst>
          </p:cNvPr>
          <p:cNvSpPr>
            <a:spLocks noGrp="1"/>
          </p:cNvSpPr>
          <p:nvPr>
            <p:ph type="title"/>
          </p:nvPr>
        </p:nvSpPr>
        <p:spPr/>
        <p:txBody>
          <a:bodyPr/>
          <a:lstStyle/>
          <a:p>
            <a:r>
              <a:rPr lang="en-US" dirty="0"/>
              <a:t>Bloom Architecture  </a:t>
            </a:r>
          </a:p>
        </p:txBody>
      </p:sp>
      <p:sp>
        <p:nvSpPr>
          <p:cNvPr id="3" name="Content Placeholder 2">
            <a:extLst>
              <a:ext uri="{FF2B5EF4-FFF2-40B4-BE49-F238E27FC236}">
                <a16:creationId xmlns:a16="http://schemas.microsoft.com/office/drawing/2014/main" id="{62C6814C-2058-15B4-C8CA-B1DC9C99325D}"/>
              </a:ext>
            </a:extLst>
          </p:cNvPr>
          <p:cNvSpPr>
            <a:spLocks noGrp="1"/>
          </p:cNvSpPr>
          <p:nvPr>
            <p:ph idx="1"/>
          </p:nvPr>
        </p:nvSpPr>
        <p:spPr>
          <a:xfrm>
            <a:off x="4367464" y="1536867"/>
            <a:ext cx="7824536" cy="4351338"/>
          </a:xfrm>
        </p:spPr>
        <p:txBody>
          <a:bodyPr>
            <a:normAutofit/>
          </a:bodyPr>
          <a:lstStyle/>
          <a:p>
            <a:r>
              <a:rPr lang="en-US" dirty="0"/>
              <a:t>Decoder-only transformers</a:t>
            </a:r>
          </a:p>
          <a:p>
            <a:r>
              <a:rPr lang="en-US" dirty="0"/>
              <a:t>Layer Normalization</a:t>
            </a:r>
          </a:p>
          <a:p>
            <a:r>
              <a:rPr lang="en-US" dirty="0" err="1"/>
              <a:t>ALiBi</a:t>
            </a:r>
            <a:r>
              <a:rPr lang="en-US" dirty="0"/>
              <a:t> positional encodings with </a:t>
            </a:r>
            <a:r>
              <a:rPr lang="en-US" dirty="0" err="1"/>
              <a:t>GeLU</a:t>
            </a:r>
            <a:r>
              <a:rPr lang="en-US" dirty="0"/>
              <a:t> activation functions</a:t>
            </a:r>
          </a:p>
          <a:p>
            <a:r>
              <a:rPr lang="en-US" dirty="0"/>
              <a:t>7 Billion total parameters :</a:t>
            </a:r>
          </a:p>
          <a:p>
            <a:pPr lvl="1"/>
            <a:r>
              <a:rPr lang="en-US" dirty="0"/>
              <a:t>1,027,604,480 embedding parameters</a:t>
            </a:r>
          </a:p>
          <a:p>
            <a:pPr lvl="1"/>
            <a:r>
              <a:rPr lang="en-US" dirty="0"/>
              <a:t>30 layers, 32 attention heads</a:t>
            </a:r>
          </a:p>
          <a:p>
            <a:pPr lvl="1"/>
            <a:r>
              <a:rPr lang="en-US" dirty="0"/>
              <a:t>Hidden layers are 4096-dimensional</a:t>
            </a:r>
          </a:p>
          <a:p>
            <a:pPr lvl="1"/>
            <a:r>
              <a:rPr lang="en-US" dirty="0"/>
              <a:t>Sequence length of 2048 tokens</a:t>
            </a:r>
          </a:p>
        </p:txBody>
      </p:sp>
      <p:pic>
        <p:nvPicPr>
          <p:cNvPr id="4" name="Picture 3">
            <a:extLst>
              <a:ext uri="{FF2B5EF4-FFF2-40B4-BE49-F238E27FC236}">
                <a16:creationId xmlns:a16="http://schemas.microsoft.com/office/drawing/2014/main" id="{0DC1AA80-90F3-AFDF-BA4B-5021AED7272C}"/>
              </a:ext>
            </a:extLst>
          </p:cNvPr>
          <p:cNvPicPr>
            <a:picLocks noChangeAspect="1"/>
          </p:cNvPicPr>
          <p:nvPr/>
        </p:nvPicPr>
        <p:blipFill>
          <a:blip r:embed="rId2"/>
          <a:stretch>
            <a:fillRect/>
          </a:stretch>
        </p:blipFill>
        <p:spPr>
          <a:xfrm>
            <a:off x="382754" y="2244641"/>
            <a:ext cx="3840923" cy="2555960"/>
          </a:xfrm>
          <a:prstGeom prst="rect">
            <a:avLst/>
          </a:prstGeom>
        </p:spPr>
      </p:pic>
    </p:spTree>
    <p:extLst>
      <p:ext uri="{BB962C8B-B14F-4D97-AF65-F5344CB8AC3E}">
        <p14:creationId xmlns:p14="http://schemas.microsoft.com/office/powerpoint/2010/main" val="3499361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51B47-7F54-D65F-56A8-DF1009F25BB9}"/>
              </a:ext>
            </a:extLst>
          </p:cNvPr>
          <p:cNvSpPr>
            <a:spLocks noGrp="1"/>
          </p:cNvSpPr>
          <p:nvPr>
            <p:ph type="title"/>
          </p:nvPr>
        </p:nvSpPr>
        <p:spPr/>
        <p:txBody>
          <a:bodyPr/>
          <a:lstStyle/>
          <a:p>
            <a:r>
              <a:rPr lang="en-US" dirty="0"/>
              <a:t>Decoder-Only</a:t>
            </a:r>
          </a:p>
        </p:txBody>
      </p:sp>
      <p:sp>
        <p:nvSpPr>
          <p:cNvPr id="3" name="Content Placeholder 2">
            <a:extLst>
              <a:ext uri="{FF2B5EF4-FFF2-40B4-BE49-F238E27FC236}">
                <a16:creationId xmlns:a16="http://schemas.microsoft.com/office/drawing/2014/main" id="{D88864F1-45BD-3769-8797-93F3E1202C42}"/>
              </a:ext>
            </a:extLst>
          </p:cNvPr>
          <p:cNvSpPr>
            <a:spLocks noGrp="1"/>
          </p:cNvSpPr>
          <p:nvPr>
            <p:ph idx="1"/>
          </p:nvPr>
        </p:nvSpPr>
        <p:spPr>
          <a:xfrm>
            <a:off x="838200" y="1825625"/>
            <a:ext cx="6428874" cy="4351338"/>
          </a:xfrm>
        </p:spPr>
        <p:txBody>
          <a:bodyPr/>
          <a:lstStyle/>
          <a:p>
            <a:r>
              <a:rPr lang="en-US" dirty="0"/>
              <a:t>Transformer model where the only uses the decoder module for text prediction </a:t>
            </a:r>
          </a:p>
          <a:p>
            <a:r>
              <a:rPr lang="en-US" dirty="0"/>
              <a:t>Pros:</a:t>
            </a:r>
          </a:p>
          <a:p>
            <a:pPr lvl="1"/>
            <a:r>
              <a:rPr lang="en-US" dirty="0"/>
              <a:t>Faster</a:t>
            </a:r>
          </a:p>
          <a:p>
            <a:pPr lvl="1"/>
            <a:r>
              <a:rPr lang="en-US" dirty="0"/>
              <a:t>More creative </a:t>
            </a:r>
          </a:p>
          <a:p>
            <a:r>
              <a:rPr lang="en-US" dirty="0"/>
              <a:t>Cons:</a:t>
            </a:r>
          </a:p>
          <a:p>
            <a:pPr lvl="1"/>
            <a:r>
              <a:rPr lang="en-US" dirty="0"/>
              <a:t>Less Accurate</a:t>
            </a:r>
          </a:p>
          <a:p>
            <a:pPr lvl="1"/>
            <a:r>
              <a:rPr lang="en-US" dirty="0"/>
              <a:t>Less sensitive to context</a:t>
            </a:r>
          </a:p>
        </p:txBody>
      </p:sp>
      <p:pic>
        <p:nvPicPr>
          <p:cNvPr id="4" name="Picture 3">
            <a:extLst>
              <a:ext uri="{FF2B5EF4-FFF2-40B4-BE49-F238E27FC236}">
                <a16:creationId xmlns:a16="http://schemas.microsoft.com/office/drawing/2014/main" id="{86D9009B-206E-6D3D-B415-84526459F232}"/>
              </a:ext>
            </a:extLst>
          </p:cNvPr>
          <p:cNvPicPr>
            <a:picLocks noChangeAspect="1"/>
          </p:cNvPicPr>
          <p:nvPr/>
        </p:nvPicPr>
        <p:blipFill>
          <a:blip r:embed="rId3"/>
          <a:stretch>
            <a:fillRect/>
          </a:stretch>
        </p:blipFill>
        <p:spPr>
          <a:xfrm>
            <a:off x="7497509" y="725144"/>
            <a:ext cx="4317502" cy="5094891"/>
          </a:xfrm>
          <a:prstGeom prst="rect">
            <a:avLst/>
          </a:prstGeom>
        </p:spPr>
      </p:pic>
    </p:spTree>
    <p:extLst>
      <p:ext uri="{BB962C8B-B14F-4D97-AF65-F5344CB8AC3E}">
        <p14:creationId xmlns:p14="http://schemas.microsoft.com/office/powerpoint/2010/main" val="2422402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7F4D-49D0-5F22-DFC4-047431235355}"/>
              </a:ext>
            </a:extLst>
          </p:cNvPr>
          <p:cNvSpPr>
            <a:spLocks noGrp="1"/>
          </p:cNvSpPr>
          <p:nvPr>
            <p:ph type="title"/>
          </p:nvPr>
        </p:nvSpPr>
        <p:spPr/>
        <p:txBody>
          <a:bodyPr/>
          <a:lstStyle/>
          <a:p>
            <a:r>
              <a:rPr lang="en-US" dirty="0"/>
              <a:t>Layer Normalization</a:t>
            </a:r>
          </a:p>
        </p:txBody>
      </p:sp>
      <p:sp>
        <p:nvSpPr>
          <p:cNvPr id="3" name="Content Placeholder 2">
            <a:extLst>
              <a:ext uri="{FF2B5EF4-FFF2-40B4-BE49-F238E27FC236}">
                <a16:creationId xmlns:a16="http://schemas.microsoft.com/office/drawing/2014/main" id="{AB810ED4-434F-405A-9AE2-0583E05B66AA}"/>
              </a:ext>
            </a:extLst>
          </p:cNvPr>
          <p:cNvSpPr>
            <a:spLocks noGrp="1"/>
          </p:cNvSpPr>
          <p:nvPr>
            <p:ph idx="1"/>
          </p:nvPr>
        </p:nvSpPr>
        <p:spPr>
          <a:xfrm>
            <a:off x="6252411" y="1636805"/>
            <a:ext cx="5682916" cy="4351338"/>
          </a:xfrm>
        </p:spPr>
        <p:txBody>
          <a:bodyPr/>
          <a:lstStyle/>
          <a:p>
            <a:r>
              <a:rPr lang="en-US" dirty="0"/>
              <a:t>Normalization is applied to each inputs of layers</a:t>
            </a:r>
          </a:p>
          <a:p>
            <a:r>
              <a:rPr lang="en-US" dirty="0"/>
              <a:t>Pros:</a:t>
            </a:r>
          </a:p>
          <a:p>
            <a:pPr lvl="1"/>
            <a:r>
              <a:rPr lang="en-US" dirty="0"/>
              <a:t>Can handle varying batch sizes and lengths</a:t>
            </a:r>
          </a:p>
          <a:p>
            <a:pPr lvl="1"/>
            <a:r>
              <a:rPr lang="en-US" dirty="0"/>
              <a:t>Useful in NLP tasks</a:t>
            </a:r>
          </a:p>
          <a:p>
            <a:r>
              <a:rPr lang="en-US" dirty="0"/>
              <a:t>Cons:</a:t>
            </a:r>
          </a:p>
          <a:p>
            <a:pPr lvl="1"/>
            <a:r>
              <a:rPr lang="en-US" dirty="0"/>
              <a:t>Computationally intensive</a:t>
            </a:r>
          </a:p>
          <a:p>
            <a:pPr lvl="1"/>
            <a:r>
              <a:rPr lang="en-US" dirty="0"/>
              <a:t>Vanishing gradient </a:t>
            </a:r>
          </a:p>
          <a:p>
            <a:pPr lvl="1"/>
            <a:endParaRPr lang="en-US" dirty="0"/>
          </a:p>
        </p:txBody>
      </p:sp>
      <p:pic>
        <p:nvPicPr>
          <p:cNvPr id="4" name="Picture 3">
            <a:extLst>
              <a:ext uri="{FF2B5EF4-FFF2-40B4-BE49-F238E27FC236}">
                <a16:creationId xmlns:a16="http://schemas.microsoft.com/office/drawing/2014/main" id="{FE5F35E5-07BB-2462-FE2F-9F9D125E1937}"/>
              </a:ext>
            </a:extLst>
          </p:cNvPr>
          <p:cNvPicPr>
            <a:picLocks noChangeAspect="1"/>
          </p:cNvPicPr>
          <p:nvPr/>
        </p:nvPicPr>
        <p:blipFill>
          <a:blip r:embed="rId3"/>
          <a:stretch>
            <a:fillRect/>
          </a:stretch>
        </p:blipFill>
        <p:spPr>
          <a:xfrm>
            <a:off x="223086" y="1690692"/>
            <a:ext cx="6029325" cy="3467100"/>
          </a:xfrm>
          <a:prstGeom prst="rect">
            <a:avLst/>
          </a:prstGeom>
        </p:spPr>
      </p:pic>
    </p:spTree>
    <p:extLst>
      <p:ext uri="{BB962C8B-B14F-4D97-AF65-F5344CB8AC3E}">
        <p14:creationId xmlns:p14="http://schemas.microsoft.com/office/powerpoint/2010/main" val="195431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FC1E-DD95-62A0-D205-1D8DEA9D07D5}"/>
              </a:ext>
            </a:extLst>
          </p:cNvPr>
          <p:cNvSpPr>
            <a:spLocks noGrp="1"/>
          </p:cNvSpPr>
          <p:nvPr>
            <p:ph type="title"/>
          </p:nvPr>
        </p:nvSpPr>
        <p:spPr/>
        <p:txBody>
          <a:bodyPr/>
          <a:lstStyle/>
          <a:p>
            <a:r>
              <a:rPr lang="en-US" dirty="0" err="1"/>
              <a:t>ALiBi</a:t>
            </a:r>
            <a:r>
              <a:rPr lang="en-US" dirty="0"/>
              <a:t> Positional Encodings</a:t>
            </a:r>
          </a:p>
        </p:txBody>
      </p:sp>
      <p:sp>
        <p:nvSpPr>
          <p:cNvPr id="3" name="Content Placeholder 2">
            <a:extLst>
              <a:ext uri="{FF2B5EF4-FFF2-40B4-BE49-F238E27FC236}">
                <a16:creationId xmlns:a16="http://schemas.microsoft.com/office/drawing/2014/main" id="{C63FB39F-3035-741F-86D8-C258CDF84B88}"/>
              </a:ext>
            </a:extLst>
          </p:cNvPr>
          <p:cNvSpPr>
            <a:spLocks noGrp="1"/>
          </p:cNvSpPr>
          <p:nvPr>
            <p:ph idx="1"/>
          </p:nvPr>
        </p:nvSpPr>
        <p:spPr>
          <a:xfrm>
            <a:off x="5193632" y="1690692"/>
            <a:ext cx="6428874" cy="4351338"/>
          </a:xfrm>
        </p:spPr>
        <p:txBody>
          <a:bodyPr/>
          <a:lstStyle/>
          <a:p>
            <a:r>
              <a:rPr lang="en-US" dirty="0"/>
              <a:t>Attention with Linear Biases improves transformer models by adding linear biases to attention scores  </a:t>
            </a:r>
          </a:p>
          <a:p>
            <a:r>
              <a:rPr lang="en-US" dirty="0"/>
              <a:t>Pros: </a:t>
            </a:r>
          </a:p>
          <a:p>
            <a:pPr lvl="1"/>
            <a:r>
              <a:rPr lang="en-US" dirty="0"/>
              <a:t>Improved performance on long documents</a:t>
            </a:r>
          </a:p>
          <a:p>
            <a:pPr lvl="1"/>
            <a:r>
              <a:rPr lang="en-US" dirty="0"/>
              <a:t>More effective than other positional encoders</a:t>
            </a:r>
          </a:p>
          <a:p>
            <a:r>
              <a:rPr lang="en-US" dirty="0"/>
              <a:t>Cons:</a:t>
            </a:r>
          </a:p>
          <a:p>
            <a:pPr lvl="1"/>
            <a:r>
              <a:rPr lang="en-US" dirty="0"/>
              <a:t>Requires lot of tuning </a:t>
            </a:r>
          </a:p>
          <a:p>
            <a:pPr lvl="1"/>
            <a:r>
              <a:rPr lang="en-US" dirty="0"/>
              <a:t>Not good for general attention</a:t>
            </a:r>
          </a:p>
        </p:txBody>
      </p:sp>
      <p:pic>
        <p:nvPicPr>
          <p:cNvPr id="6" name="Picture 5">
            <a:extLst>
              <a:ext uri="{FF2B5EF4-FFF2-40B4-BE49-F238E27FC236}">
                <a16:creationId xmlns:a16="http://schemas.microsoft.com/office/drawing/2014/main" id="{BAC3651B-E9EC-EAEF-EE5A-4754A3FDD4D8}"/>
              </a:ext>
            </a:extLst>
          </p:cNvPr>
          <p:cNvPicPr>
            <a:picLocks noChangeAspect="1"/>
          </p:cNvPicPr>
          <p:nvPr/>
        </p:nvPicPr>
        <p:blipFill rotWithShape="1">
          <a:blip r:embed="rId3"/>
          <a:srcRect l="25304" t="1636" r="24218" b="45282"/>
          <a:stretch/>
        </p:blipFill>
        <p:spPr>
          <a:xfrm>
            <a:off x="208547" y="2771487"/>
            <a:ext cx="4639581" cy="2189748"/>
          </a:xfrm>
          <a:prstGeom prst="rect">
            <a:avLst/>
          </a:prstGeom>
        </p:spPr>
      </p:pic>
    </p:spTree>
    <p:extLst>
      <p:ext uri="{BB962C8B-B14F-4D97-AF65-F5344CB8AC3E}">
        <p14:creationId xmlns:p14="http://schemas.microsoft.com/office/powerpoint/2010/main" val="370708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AA0F9-2998-2351-3187-9924F0FDF01A}"/>
              </a:ext>
            </a:extLst>
          </p:cNvPr>
          <p:cNvSpPr>
            <a:spLocks noGrp="1"/>
          </p:cNvSpPr>
          <p:nvPr>
            <p:ph type="title"/>
          </p:nvPr>
        </p:nvSpPr>
        <p:spPr/>
        <p:txBody>
          <a:bodyPr/>
          <a:lstStyle/>
          <a:p>
            <a:r>
              <a:rPr lang="en-US" dirty="0" err="1"/>
              <a:t>GelU</a:t>
            </a:r>
            <a:r>
              <a:rPr lang="en-US" dirty="0"/>
              <a:t> activation function</a:t>
            </a:r>
          </a:p>
        </p:txBody>
      </p:sp>
      <p:sp>
        <p:nvSpPr>
          <p:cNvPr id="3" name="Content Placeholder 2">
            <a:extLst>
              <a:ext uri="{FF2B5EF4-FFF2-40B4-BE49-F238E27FC236}">
                <a16:creationId xmlns:a16="http://schemas.microsoft.com/office/drawing/2014/main" id="{39A0F9E2-4A5A-C022-944C-3FDDF4AAD7B9}"/>
              </a:ext>
            </a:extLst>
          </p:cNvPr>
          <p:cNvSpPr>
            <a:spLocks noGrp="1"/>
          </p:cNvSpPr>
          <p:nvPr>
            <p:ph idx="1"/>
          </p:nvPr>
        </p:nvSpPr>
        <p:spPr>
          <a:xfrm>
            <a:off x="6381191" y="1524836"/>
            <a:ext cx="5634789" cy="4351338"/>
          </a:xfrm>
        </p:spPr>
        <p:txBody>
          <a:bodyPr/>
          <a:lstStyle/>
          <a:p>
            <a:r>
              <a:rPr lang="en-US" dirty="0"/>
              <a:t>Gaussian Error Linear Unit</a:t>
            </a:r>
          </a:p>
          <a:p>
            <a:r>
              <a:rPr lang="en-US" dirty="0"/>
              <a:t>Activation function which uses the gaussian cumulative distribution function</a:t>
            </a:r>
          </a:p>
          <a:p>
            <a:r>
              <a:rPr lang="en-US" dirty="0"/>
              <a:t>Pros: </a:t>
            </a:r>
          </a:p>
          <a:p>
            <a:pPr lvl="1"/>
            <a:r>
              <a:rPr lang="en-US" dirty="0"/>
              <a:t>Faster convergence</a:t>
            </a:r>
          </a:p>
          <a:p>
            <a:pPr lvl="1"/>
            <a:r>
              <a:rPr lang="en-US" dirty="0"/>
              <a:t>Reduced overfitting</a:t>
            </a:r>
          </a:p>
          <a:p>
            <a:r>
              <a:rPr lang="en-US" dirty="0"/>
              <a:t>Cons:</a:t>
            </a:r>
          </a:p>
          <a:p>
            <a:pPr lvl="1"/>
            <a:r>
              <a:rPr lang="en-US" dirty="0"/>
              <a:t>Computationally intensive</a:t>
            </a:r>
          </a:p>
          <a:p>
            <a:pPr marL="457200" lvl="1" indent="0">
              <a:buNone/>
            </a:pPr>
            <a:endParaRPr lang="en-US" dirty="0"/>
          </a:p>
          <a:p>
            <a:endParaRPr lang="en-US" dirty="0"/>
          </a:p>
        </p:txBody>
      </p:sp>
      <p:pic>
        <p:nvPicPr>
          <p:cNvPr id="2050" name="Picture 2">
            <a:extLst>
              <a:ext uri="{FF2B5EF4-FFF2-40B4-BE49-F238E27FC236}">
                <a16:creationId xmlns:a16="http://schemas.microsoft.com/office/drawing/2014/main" id="{DEF89A18-91D1-E271-5B8D-18063378F5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22" b="19199"/>
          <a:stretch/>
        </p:blipFill>
        <p:spPr bwMode="auto">
          <a:xfrm>
            <a:off x="176020" y="1562518"/>
            <a:ext cx="6099405" cy="373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514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B4FD-F975-A08F-0FA9-7232F4C5E140}"/>
              </a:ext>
            </a:extLst>
          </p:cNvPr>
          <p:cNvSpPr>
            <a:spLocks noGrp="1"/>
          </p:cNvSpPr>
          <p:nvPr>
            <p:ph type="title"/>
          </p:nvPr>
        </p:nvSpPr>
        <p:spPr/>
        <p:txBody>
          <a:bodyPr/>
          <a:lstStyle/>
          <a:p>
            <a:r>
              <a:rPr lang="en-US" dirty="0"/>
              <a:t>Error Metrics </a:t>
            </a:r>
          </a:p>
        </p:txBody>
      </p:sp>
      <p:sp>
        <p:nvSpPr>
          <p:cNvPr id="3" name="Content Placeholder 2">
            <a:extLst>
              <a:ext uri="{FF2B5EF4-FFF2-40B4-BE49-F238E27FC236}">
                <a16:creationId xmlns:a16="http://schemas.microsoft.com/office/drawing/2014/main" id="{840CD255-54AA-7D11-101C-8C8E47FD2742}"/>
              </a:ext>
            </a:extLst>
          </p:cNvPr>
          <p:cNvSpPr>
            <a:spLocks noGrp="1"/>
          </p:cNvSpPr>
          <p:nvPr>
            <p:ph idx="1"/>
          </p:nvPr>
        </p:nvSpPr>
        <p:spPr>
          <a:xfrm>
            <a:off x="838200" y="1825625"/>
            <a:ext cx="6549189" cy="4351338"/>
          </a:xfrm>
        </p:spPr>
        <p:txBody>
          <a:bodyPr/>
          <a:lstStyle/>
          <a:p>
            <a:r>
              <a:rPr lang="en-US" dirty="0"/>
              <a:t>Perplexity </a:t>
            </a:r>
          </a:p>
          <a:p>
            <a:r>
              <a:rPr lang="en-US" dirty="0"/>
              <a:t>Cross Entropy loss</a:t>
            </a:r>
          </a:p>
          <a:p>
            <a:r>
              <a:rPr lang="en-US" dirty="0"/>
              <a:t>Both are most used metrics for language models </a:t>
            </a:r>
          </a:p>
        </p:txBody>
      </p:sp>
    </p:spTree>
    <p:extLst>
      <p:ext uri="{BB962C8B-B14F-4D97-AF65-F5344CB8AC3E}">
        <p14:creationId xmlns:p14="http://schemas.microsoft.com/office/powerpoint/2010/main" val="2093121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E580-24D2-CEAC-02D7-7A0D3B5168B0}"/>
              </a:ext>
            </a:extLst>
          </p:cNvPr>
          <p:cNvSpPr>
            <a:spLocks noGrp="1"/>
          </p:cNvSpPr>
          <p:nvPr>
            <p:ph type="title"/>
          </p:nvPr>
        </p:nvSpPr>
        <p:spPr>
          <a:xfrm>
            <a:off x="537411" y="365129"/>
            <a:ext cx="10515600" cy="1325563"/>
          </a:xfrm>
        </p:spPr>
        <p:txBody>
          <a:bodyPr/>
          <a:lstStyle/>
          <a:p>
            <a:r>
              <a:rPr lang="en-US" dirty="0"/>
              <a:t>Other LLMs to consider</a:t>
            </a:r>
          </a:p>
        </p:txBody>
      </p:sp>
      <p:sp>
        <p:nvSpPr>
          <p:cNvPr id="3" name="Content Placeholder 2">
            <a:extLst>
              <a:ext uri="{FF2B5EF4-FFF2-40B4-BE49-F238E27FC236}">
                <a16:creationId xmlns:a16="http://schemas.microsoft.com/office/drawing/2014/main" id="{A4EAB4AC-5FFC-11AC-0858-8B770CDCD0CF}"/>
              </a:ext>
            </a:extLst>
          </p:cNvPr>
          <p:cNvSpPr>
            <a:spLocks noGrp="1"/>
          </p:cNvSpPr>
          <p:nvPr>
            <p:ph idx="1"/>
          </p:nvPr>
        </p:nvSpPr>
        <p:spPr>
          <a:xfrm>
            <a:off x="537411" y="1690692"/>
            <a:ext cx="7379368" cy="4351338"/>
          </a:xfrm>
        </p:spPr>
        <p:txBody>
          <a:bodyPr/>
          <a:lstStyle/>
          <a:p>
            <a:r>
              <a:rPr lang="en-US" dirty="0"/>
              <a:t>Llama 7b</a:t>
            </a:r>
          </a:p>
          <a:p>
            <a:r>
              <a:rPr lang="en-US" dirty="0"/>
              <a:t>Llama 13b</a:t>
            </a:r>
          </a:p>
          <a:p>
            <a:r>
              <a:rPr lang="en-US" dirty="0"/>
              <a:t>Falcon 180-b</a:t>
            </a:r>
          </a:p>
          <a:p>
            <a:pPr lvl="1"/>
            <a:r>
              <a:rPr lang="en-US" dirty="0"/>
              <a:t>One of the best performing LLMs for text generation</a:t>
            </a:r>
          </a:p>
          <a:p>
            <a:r>
              <a:rPr lang="en-US" dirty="0"/>
              <a:t>Wizard</a:t>
            </a:r>
          </a:p>
          <a:p>
            <a:pPr lvl="1"/>
            <a:r>
              <a:rPr lang="en-US" dirty="0"/>
              <a:t>For math and logic tasks </a:t>
            </a:r>
          </a:p>
        </p:txBody>
      </p:sp>
    </p:spTree>
    <p:extLst>
      <p:ext uri="{BB962C8B-B14F-4D97-AF65-F5344CB8AC3E}">
        <p14:creationId xmlns:p14="http://schemas.microsoft.com/office/powerpoint/2010/main" val="277066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17B2-2B0F-34AF-88B1-D50A831D66F7}"/>
              </a:ext>
            </a:extLst>
          </p:cNvPr>
          <p:cNvSpPr>
            <a:spLocks noGrp="1"/>
          </p:cNvSpPr>
          <p:nvPr>
            <p:ph type="title"/>
          </p:nvPr>
        </p:nvSpPr>
        <p:spPr/>
        <p:txBody>
          <a:bodyPr/>
          <a:lstStyle/>
          <a:p>
            <a:r>
              <a:rPr lang="en-US" dirty="0"/>
              <a:t>Data Preprocessing/ Embedding</a:t>
            </a:r>
          </a:p>
        </p:txBody>
      </p:sp>
      <p:sp>
        <p:nvSpPr>
          <p:cNvPr id="3" name="Content Placeholder 2">
            <a:extLst>
              <a:ext uri="{FF2B5EF4-FFF2-40B4-BE49-F238E27FC236}">
                <a16:creationId xmlns:a16="http://schemas.microsoft.com/office/drawing/2014/main" id="{98CF04BD-2A92-5763-1792-DAA8C5BB4BD6}"/>
              </a:ext>
            </a:extLst>
          </p:cNvPr>
          <p:cNvSpPr>
            <a:spLocks noGrp="1"/>
          </p:cNvSpPr>
          <p:nvPr>
            <p:ph idx="1"/>
          </p:nvPr>
        </p:nvSpPr>
        <p:spPr>
          <a:xfrm>
            <a:off x="585536" y="1690692"/>
            <a:ext cx="7427495" cy="4351338"/>
          </a:xfrm>
        </p:spPr>
        <p:txBody>
          <a:bodyPr/>
          <a:lstStyle/>
          <a:p>
            <a:r>
              <a:rPr lang="en-US" dirty="0"/>
              <a:t>Bloom tokenizer</a:t>
            </a:r>
          </a:p>
          <a:p>
            <a:pPr lvl="1"/>
            <a:endParaRPr lang="en-US" dirty="0"/>
          </a:p>
          <a:p>
            <a:pPr lvl="1"/>
            <a:r>
              <a:rPr lang="en-US" dirty="0"/>
              <a:t>A byte-level Byte Pair Encoding (BPE) algorithm</a:t>
            </a:r>
          </a:p>
          <a:p>
            <a:pPr marL="457200" lvl="1" indent="0">
              <a:buNone/>
            </a:pPr>
            <a:endParaRPr lang="en-US" dirty="0"/>
          </a:p>
          <a:p>
            <a:pPr lvl="1"/>
            <a:r>
              <a:rPr lang="en-US" dirty="0"/>
              <a:t>A simple pre-tokenization rule, no normalization</a:t>
            </a:r>
          </a:p>
          <a:p>
            <a:r>
              <a:rPr lang="en-US" dirty="0"/>
              <a:t>Minimal text preprocessing to retain more information about the document such as formulas, notations, etc.</a:t>
            </a:r>
          </a:p>
          <a:p>
            <a:pPr marL="457200" lvl="1" indent="0">
              <a:buNone/>
            </a:pPr>
            <a:endParaRPr lang="en-US" dirty="0"/>
          </a:p>
          <a:p>
            <a:pPr lvl="1"/>
            <a:endParaRPr lang="en-US" dirty="0"/>
          </a:p>
        </p:txBody>
      </p:sp>
      <p:pic>
        <p:nvPicPr>
          <p:cNvPr id="4097" name="Picture 1">
            <a:extLst>
              <a:ext uri="{FF2B5EF4-FFF2-40B4-BE49-F238E27FC236}">
                <a16:creationId xmlns:a16="http://schemas.microsoft.com/office/drawing/2014/main" id="{3AF660CD-6EC2-68C9-6188-69CADFCE2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6463" y="3016255"/>
            <a:ext cx="40386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9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29FCC-6974-1B40-7C05-8395989CC7C3}"/>
              </a:ext>
            </a:extLst>
          </p:cNvPr>
          <p:cNvSpPr>
            <a:spLocks noGrp="1"/>
          </p:cNvSpPr>
          <p:nvPr>
            <p:ph type="title"/>
          </p:nvPr>
        </p:nvSpPr>
        <p:spPr>
          <a:xfrm>
            <a:off x="838200" y="160592"/>
            <a:ext cx="10515600" cy="1325563"/>
          </a:xfrm>
        </p:spPr>
        <p:txBody>
          <a:bodyPr/>
          <a:lstStyle/>
          <a:p>
            <a:r>
              <a:rPr lang="en-US" dirty="0"/>
              <a:t>Agenda</a:t>
            </a:r>
          </a:p>
        </p:txBody>
      </p:sp>
      <p:sp>
        <p:nvSpPr>
          <p:cNvPr id="3" name="Content Placeholder 2">
            <a:extLst>
              <a:ext uri="{FF2B5EF4-FFF2-40B4-BE49-F238E27FC236}">
                <a16:creationId xmlns:a16="http://schemas.microsoft.com/office/drawing/2014/main" id="{13D56E8C-5CE3-3916-4537-9DAE557332B7}"/>
              </a:ext>
            </a:extLst>
          </p:cNvPr>
          <p:cNvSpPr>
            <a:spLocks noGrp="1"/>
          </p:cNvSpPr>
          <p:nvPr>
            <p:ph idx="1"/>
          </p:nvPr>
        </p:nvSpPr>
        <p:spPr>
          <a:xfrm>
            <a:off x="838200" y="1253331"/>
            <a:ext cx="5598695" cy="4351338"/>
          </a:xfrm>
        </p:spPr>
        <p:txBody>
          <a:bodyPr>
            <a:normAutofit fontScale="62500" lnSpcReduction="20000"/>
          </a:bodyPr>
          <a:lstStyle/>
          <a:p>
            <a:r>
              <a:rPr lang="en-US" dirty="0"/>
              <a:t>Background</a:t>
            </a:r>
          </a:p>
          <a:p>
            <a:r>
              <a:rPr lang="en-US" dirty="0"/>
              <a:t>Brief History of Chatbots</a:t>
            </a:r>
          </a:p>
          <a:p>
            <a:r>
              <a:rPr lang="en-US" dirty="0"/>
              <a:t>Motivation</a:t>
            </a:r>
          </a:p>
          <a:p>
            <a:r>
              <a:rPr lang="en-US" dirty="0"/>
              <a:t>Objective</a:t>
            </a:r>
          </a:p>
          <a:p>
            <a:r>
              <a:rPr lang="en-US" dirty="0"/>
              <a:t>Model Layout</a:t>
            </a:r>
          </a:p>
          <a:p>
            <a:r>
              <a:rPr lang="en-US" dirty="0"/>
              <a:t>LangChain</a:t>
            </a:r>
          </a:p>
          <a:p>
            <a:r>
              <a:rPr lang="en-US" dirty="0"/>
              <a:t>LLMs</a:t>
            </a:r>
          </a:p>
          <a:p>
            <a:r>
              <a:rPr lang="en-US" dirty="0"/>
              <a:t>Bloom</a:t>
            </a:r>
          </a:p>
          <a:p>
            <a:r>
              <a:rPr lang="en-US" dirty="0"/>
              <a:t>Methods</a:t>
            </a:r>
          </a:p>
          <a:p>
            <a:r>
              <a:rPr lang="en-US" dirty="0"/>
              <a:t>Relevant work</a:t>
            </a:r>
          </a:p>
          <a:p>
            <a:r>
              <a:rPr lang="en-US" dirty="0"/>
              <a:t>Future improvements</a:t>
            </a:r>
          </a:p>
          <a:p>
            <a:r>
              <a:rPr lang="en-US" dirty="0"/>
              <a:t>Conclusion</a:t>
            </a:r>
          </a:p>
          <a:p>
            <a:r>
              <a:rPr lang="en-US" dirty="0"/>
              <a:t>Citations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8835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911F6-3CEF-3E00-C558-5193B52DB228}"/>
              </a:ext>
            </a:extLst>
          </p:cNvPr>
          <p:cNvSpPr>
            <a:spLocks noGrp="1"/>
          </p:cNvSpPr>
          <p:nvPr>
            <p:ph type="title"/>
          </p:nvPr>
        </p:nvSpPr>
        <p:spPr/>
        <p:txBody>
          <a:bodyPr/>
          <a:lstStyle/>
          <a:p>
            <a:r>
              <a:rPr lang="en-US" dirty="0"/>
              <a:t>FAISS vector Storage</a:t>
            </a:r>
          </a:p>
        </p:txBody>
      </p:sp>
      <p:sp>
        <p:nvSpPr>
          <p:cNvPr id="3" name="Content Placeholder 2">
            <a:extLst>
              <a:ext uri="{FF2B5EF4-FFF2-40B4-BE49-F238E27FC236}">
                <a16:creationId xmlns:a16="http://schemas.microsoft.com/office/drawing/2014/main" id="{7A53F3FF-D907-FA90-F236-C16205701856}"/>
              </a:ext>
            </a:extLst>
          </p:cNvPr>
          <p:cNvSpPr>
            <a:spLocks noGrp="1"/>
          </p:cNvSpPr>
          <p:nvPr>
            <p:ph idx="1"/>
          </p:nvPr>
        </p:nvSpPr>
        <p:spPr>
          <a:xfrm>
            <a:off x="5787189" y="1253331"/>
            <a:ext cx="6144127" cy="4351338"/>
          </a:xfrm>
        </p:spPr>
        <p:txBody>
          <a:bodyPr/>
          <a:lstStyle/>
          <a:p>
            <a:r>
              <a:rPr lang="en-US" dirty="0"/>
              <a:t>Facebook AI similarity search </a:t>
            </a:r>
          </a:p>
          <a:p>
            <a:r>
              <a:rPr lang="en-US" dirty="0"/>
              <a:t>Library that allows to quickly find similarity between documents </a:t>
            </a:r>
          </a:p>
          <a:p>
            <a:r>
              <a:rPr lang="en-US" dirty="0"/>
              <a:t>Returns k closest queries</a:t>
            </a:r>
          </a:p>
          <a:p>
            <a:r>
              <a:rPr lang="en-US" dirty="0"/>
              <a:t>Pros:</a:t>
            </a:r>
          </a:p>
          <a:p>
            <a:pPr lvl="1"/>
            <a:r>
              <a:rPr lang="en-US" dirty="0"/>
              <a:t>Accurate</a:t>
            </a:r>
          </a:p>
          <a:p>
            <a:pPr lvl="1"/>
            <a:r>
              <a:rPr lang="en-US" dirty="0"/>
              <a:t>User friendly</a:t>
            </a:r>
          </a:p>
          <a:p>
            <a:r>
              <a:rPr lang="en-US" dirty="0"/>
              <a:t>Cons:</a:t>
            </a:r>
          </a:p>
          <a:p>
            <a:pPr lvl="1"/>
            <a:r>
              <a:rPr lang="en-US" dirty="0"/>
              <a:t>Computationally intensive</a:t>
            </a:r>
          </a:p>
        </p:txBody>
      </p:sp>
      <p:pic>
        <p:nvPicPr>
          <p:cNvPr id="4" name="Picture 3">
            <a:extLst>
              <a:ext uri="{FF2B5EF4-FFF2-40B4-BE49-F238E27FC236}">
                <a16:creationId xmlns:a16="http://schemas.microsoft.com/office/drawing/2014/main" id="{F0631E44-C71F-0040-1208-A9596E03BD3C}"/>
              </a:ext>
            </a:extLst>
          </p:cNvPr>
          <p:cNvPicPr>
            <a:picLocks noChangeAspect="1"/>
          </p:cNvPicPr>
          <p:nvPr/>
        </p:nvPicPr>
        <p:blipFill>
          <a:blip r:embed="rId3"/>
          <a:stretch>
            <a:fillRect/>
          </a:stretch>
        </p:blipFill>
        <p:spPr>
          <a:xfrm>
            <a:off x="1118936" y="2275509"/>
            <a:ext cx="4149455" cy="2332586"/>
          </a:xfrm>
          <a:prstGeom prst="rect">
            <a:avLst/>
          </a:prstGeom>
        </p:spPr>
      </p:pic>
    </p:spTree>
    <p:extLst>
      <p:ext uri="{BB962C8B-B14F-4D97-AF65-F5344CB8AC3E}">
        <p14:creationId xmlns:p14="http://schemas.microsoft.com/office/powerpoint/2010/main" val="79773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648C-90F2-15C8-5D16-527AE4577BC2}"/>
              </a:ext>
            </a:extLst>
          </p:cNvPr>
          <p:cNvSpPr>
            <a:spLocks noGrp="1"/>
          </p:cNvSpPr>
          <p:nvPr>
            <p:ph type="title"/>
          </p:nvPr>
        </p:nvSpPr>
        <p:spPr/>
        <p:txBody>
          <a:bodyPr/>
          <a:lstStyle/>
          <a:p>
            <a:r>
              <a:rPr lang="en-US" dirty="0"/>
              <a:t>RAG ( Retrieval Augmented Generation) </a:t>
            </a:r>
          </a:p>
        </p:txBody>
      </p:sp>
      <p:sp>
        <p:nvSpPr>
          <p:cNvPr id="3" name="Content Placeholder 2">
            <a:extLst>
              <a:ext uri="{FF2B5EF4-FFF2-40B4-BE49-F238E27FC236}">
                <a16:creationId xmlns:a16="http://schemas.microsoft.com/office/drawing/2014/main" id="{FA6BD2EE-541E-E039-C6FD-D566BC32C42D}"/>
              </a:ext>
            </a:extLst>
          </p:cNvPr>
          <p:cNvSpPr>
            <a:spLocks noGrp="1"/>
          </p:cNvSpPr>
          <p:nvPr>
            <p:ph idx="1"/>
          </p:nvPr>
        </p:nvSpPr>
        <p:spPr>
          <a:xfrm>
            <a:off x="6793832" y="1690692"/>
            <a:ext cx="5141495" cy="4351338"/>
          </a:xfrm>
        </p:spPr>
        <p:txBody>
          <a:bodyPr/>
          <a:lstStyle/>
          <a:p>
            <a:r>
              <a:rPr lang="en-US" dirty="0"/>
              <a:t>“Open book exam”</a:t>
            </a:r>
          </a:p>
          <a:p>
            <a:r>
              <a:rPr lang="en-US" dirty="0"/>
              <a:t>Retrieval phase </a:t>
            </a:r>
          </a:p>
          <a:p>
            <a:r>
              <a:rPr lang="en-US" dirty="0"/>
              <a:t>Generation phase </a:t>
            </a:r>
          </a:p>
          <a:p>
            <a:r>
              <a:rPr lang="en-US" dirty="0"/>
              <a:t>Useful for knowledge intensive tasks</a:t>
            </a:r>
          </a:p>
          <a:p>
            <a:r>
              <a:rPr lang="en-US" dirty="0"/>
              <a:t>Eases the need to constantly train large models</a:t>
            </a:r>
          </a:p>
          <a:p>
            <a:endParaRPr lang="en-US" dirty="0"/>
          </a:p>
        </p:txBody>
      </p:sp>
      <p:pic>
        <p:nvPicPr>
          <p:cNvPr id="4" name="Picture 3">
            <a:extLst>
              <a:ext uri="{FF2B5EF4-FFF2-40B4-BE49-F238E27FC236}">
                <a16:creationId xmlns:a16="http://schemas.microsoft.com/office/drawing/2014/main" id="{4A4AB76E-A517-D028-F1A7-C7A3D9B025EF}"/>
              </a:ext>
            </a:extLst>
          </p:cNvPr>
          <p:cNvPicPr>
            <a:picLocks noChangeAspect="1"/>
          </p:cNvPicPr>
          <p:nvPr/>
        </p:nvPicPr>
        <p:blipFill>
          <a:blip r:embed="rId2"/>
          <a:stretch>
            <a:fillRect/>
          </a:stretch>
        </p:blipFill>
        <p:spPr>
          <a:xfrm>
            <a:off x="537412" y="2486527"/>
            <a:ext cx="6105962" cy="2229852"/>
          </a:xfrm>
          <a:prstGeom prst="rect">
            <a:avLst/>
          </a:prstGeom>
        </p:spPr>
      </p:pic>
    </p:spTree>
    <p:extLst>
      <p:ext uri="{BB962C8B-B14F-4D97-AF65-F5344CB8AC3E}">
        <p14:creationId xmlns:p14="http://schemas.microsoft.com/office/powerpoint/2010/main" val="3612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3218F-35FC-DBE6-2C06-59CD263C773D}"/>
              </a:ext>
            </a:extLst>
          </p:cNvPr>
          <p:cNvSpPr>
            <a:spLocks noGrp="1"/>
          </p:cNvSpPr>
          <p:nvPr>
            <p:ph type="title"/>
          </p:nvPr>
        </p:nvSpPr>
        <p:spPr/>
        <p:txBody>
          <a:bodyPr/>
          <a:lstStyle/>
          <a:p>
            <a:r>
              <a:rPr lang="en-US" dirty="0"/>
              <a:t>Relevant Work</a:t>
            </a:r>
          </a:p>
        </p:txBody>
      </p:sp>
      <p:sp>
        <p:nvSpPr>
          <p:cNvPr id="3" name="Content Placeholder 2">
            <a:extLst>
              <a:ext uri="{FF2B5EF4-FFF2-40B4-BE49-F238E27FC236}">
                <a16:creationId xmlns:a16="http://schemas.microsoft.com/office/drawing/2014/main" id="{FCF12DD2-CFAC-5C4F-C4B3-C2F4A70DB620}"/>
              </a:ext>
            </a:extLst>
          </p:cNvPr>
          <p:cNvSpPr>
            <a:spLocks noGrp="1"/>
          </p:cNvSpPr>
          <p:nvPr>
            <p:ph idx="1"/>
          </p:nvPr>
        </p:nvSpPr>
        <p:spPr>
          <a:xfrm>
            <a:off x="838200" y="1440614"/>
            <a:ext cx="10515600" cy="4351338"/>
          </a:xfrm>
        </p:spPr>
        <p:txBody>
          <a:bodyPr>
            <a:normAutofit lnSpcReduction="10000"/>
          </a:bodyPr>
          <a:lstStyle/>
          <a:p>
            <a:r>
              <a:rPr lang="en-US" dirty="0"/>
              <a:t> Introduces a novel approach named Retrieval-Augmented Generation (RAG) to enhance language models by combining pre-trained parametric and non-parametric memory. </a:t>
            </a:r>
          </a:p>
          <a:p>
            <a:r>
              <a:rPr lang="en-US" dirty="0"/>
              <a:t>This study explores two variations of RAG: </a:t>
            </a:r>
          </a:p>
          <a:p>
            <a:pPr lvl="1"/>
            <a:r>
              <a:rPr lang="en-US" dirty="0"/>
              <a:t>RAG-Sequence, employs the same retrieved passages for the entire generated sequence. </a:t>
            </a:r>
          </a:p>
          <a:p>
            <a:pPr lvl="1"/>
            <a:r>
              <a:rPr lang="en-US" dirty="0"/>
              <a:t>RAG-Token, allows different passages to be used for each token during generation.</a:t>
            </a:r>
          </a:p>
          <a:p>
            <a:r>
              <a:rPr lang="en-US" dirty="0"/>
              <a:t>These tasks include open-domain question answering, abstractive question answering, Jeopardy question generation, and fact verification.</a:t>
            </a:r>
          </a:p>
        </p:txBody>
      </p:sp>
    </p:spTree>
    <p:extLst>
      <p:ext uri="{BB962C8B-B14F-4D97-AF65-F5344CB8AC3E}">
        <p14:creationId xmlns:p14="http://schemas.microsoft.com/office/powerpoint/2010/main" val="2569986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82FB1-7C4D-1A7B-F906-B569069F04C7}"/>
              </a:ext>
            </a:extLst>
          </p:cNvPr>
          <p:cNvSpPr>
            <a:spLocks noGrp="1"/>
          </p:cNvSpPr>
          <p:nvPr>
            <p:ph type="title"/>
          </p:nvPr>
        </p:nvSpPr>
        <p:spPr/>
        <p:txBody>
          <a:bodyPr/>
          <a:lstStyle/>
          <a:p>
            <a:r>
              <a:rPr lang="en-US" dirty="0"/>
              <a:t>Relevant Work Cont.</a:t>
            </a:r>
          </a:p>
        </p:txBody>
      </p:sp>
      <p:sp>
        <p:nvSpPr>
          <p:cNvPr id="3" name="Content Placeholder 2">
            <a:extLst>
              <a:ext uri="{FF2B5EF4-FFF2-40B4-BE49-F238E27FC236}">
                <a16:creationId xmlns:a16="http://schemas.microsoft.com/office/drawing/2014/main" id="{E8F9A838-032F-35AA-0845-429A67427C7B}"/>
              </a:ext>
            </a:extLst>
          </p:cNvPr>
          <p:cNvSpPr>
            <a:spLocks noGrp="1"/>
          </p:cNvSpPr>
          <p:nvPr>
            <p:ph idx="1"/>
          </p:nvPr>
        </p:nvSpPr>
        <p:spPr>
          <a:xfrm>
            <a:off x="8061158" y="1253331"/>
            <a:ext cx="3585410" cy="4269164"/>
          </a:xfrm>
        </p:spPr>
        <p:txBody>
          <a:bodyPr>
            <a:normAutofit/>
          </a:bodyPr>
          <a:lstStyle/>
          <a:p>
            <a:r>
              <a:rPr lang="en-US" dirty="0"/>
              <a:t>Comparison in text generation for BART, RAG-T, and RAG-S</a:t>
            </a:r>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144B026E-528B-460F-056E-1033380ADF8E}"/>
              </a:ext>
            </a:extLst>
          </p:cNvPr>
          <p:cNvPicPr>
            <a:picLocks noChangeAspect="1"/>
          </p:cNvPicPr>
          <p:nvPr/>
        </p:nvPicPr>
        <p:blipFill>
          <a:blip r:embed="rId2"/>
          <a:stretch>
            <a:fillRect/>
          </a:stretch>
        </p:blipFill>
        <p:spPr>
          <a:xfrm>
            <a:off x="287673" y="1833340"/>
            <a:ext cx="7773485" cy="3191320"/>
          </a:xfrm>
          <a:prstGeom prst="rect">
            <a:avLst/>
          </a:prstGeom>
        </p:spPr>
      </p:pic>
      <p:pic>
        <p:nvPicPr>
          <p:cNvPr id="4" name="Picture 3">
            <a:extLst>
              <a:ext uri="{FF2B5EF4-FFF2-40B4-BE49-F238E27FC236}">
                <a16:creationId xmlns:a16="http://schemas.microsoft.com/office/drawing/2014/main" id="{3373CE3E-F423-F883-643B-CFF6BE2384BE}"/>
              </a:ext>
            </a:extLst>
          </p:cNvPr>
          <p:cNvPicPr>
            <a:picLocks noChangeAspect="1"/>
          </p:cNvPicPr>
          <p:nvPr/>
        </p:nvPicPr>
        <p:blipFill>
          <a:blip r:embed="rId3"/>
          <a:stretch>
            <a:fillRect/>
          </a:stretch>
        </p:blipFill>
        <p:spPr>
          <a:xfrm>
            <a:off x="4760860" y="2807154"/>
            <a:ext cx="2670279" cy="1243692"/>
          </a:xfrm>
          <a:prstGeom prst="rect">
            <a:avLst/>
          </a:prstGeom>
        </p:spPr>
      </p:pic>
    </p:spTree>
    <p:extLst>
      <p:ext uri="{BB962C8B-B14F-4D97-AF65-F5344CB8AC3E}">
        <p14:creationId xmlns:p14="http://schemas.microsoft.com/office/powerpoint/2010/main" val="596415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A1DD-C167-6224-6327-F284B87A3AF5}"/>
              </a:ext>
            </a:extLst>
          </p:cNvPr>
          <p:cNvSpPr>
            <a:spLocks noGrp="1"/>
          </p:cNvSpPr>
          <p:nvPr>
            <p:ph type="title"/>
          </p:nvPr>
        </p:nvSpPr>
        <p:spPr/>
        <p:txBody>
          <a:bodyPr/>
          <a:lstStyle/>
          <a:p>
            <a:r>
              <a:rPr lang="en-US" dirty="0"/>
              <a:t>Relevant Work Cont.</a:t>
            </a:r>
          </a:p>
        </p:txBody>
      </p:sp>
      <p:sp>
        <p:nvSpPr>
          <p:cNvPr id="3" name="Content Placeholder 2">
            <a:extLst>
              <a:ext uri="{FF2B5EF4-FFF2-40B4-BE49-F238E27FC236}">
                <a16:creationId xmlns:a16="http://schemas.microsoft.com/office/drawing/2014/main" id="{5E0AAF76-5424-8F33-E384-8D4F7CEE961A}"/>
              </a:ext>
            </a:extLst>
          </p:cNvPr>
          <p:cNvSpPr>
            <a:spLocks noGrp="1"/>
          </p:cNvSpPr>
          <p:nvPr>
            <p:ph idx="1"/>
          </p:nvPr>
        </p:nvSpPr>
        <p:spPr>
          <a:xfrm>
            <a:off x="6689557" y="1303547"/>
            <a:ext cx="5157537" cy="4351338"/>
          </a:xfrm>
        </p:spPr>
        <p:txBody>
          <a:bodyPr/>
          <a:lstStyle/>
          <a:p>
            <a:r>
              <a:rPr lang="en-US" dirty="0"/>
              <a:t>Creating questions for a game of jeopardy </a:t>
            </a:r>
          </a:p>
          <a:p>
            <a:r>
              <a:rPr lang="en-US" dirty="0"/>
              <a:t>Outperforms existing models in domain specific knowledge</a:t>
            </a:r>
          </a:p>
          <a:p>
            <a:endParaRPr lang="en-US" dirty="0"/>
          </a:p>
          <a:p>
            <a:r>
              <a:rPr lang="en-US" dirty="0"/>
              <a:t>Users were asked to rate the factuality and the specificity of the generated sentences</a:t>
            </a:r>
          </a:p>
        </p:txBody>
      </p:sp>
      <p:pic>
        <p:nvPicPr>
          <p:cNvPr id="5" name="Picture 4">
            <a:extLst>
              <a:ext uri="{FF2B5EF4-FFF2-40B4-BE49-F238E27FC236}">
                <a16:creationId xmlns:a16="http://schemas.microsoft.com/office/drawing/2014/main" id="{54BCC81A-B8A1-D47D-7141-C4963FADEA69}"/>
              </a:ext>
            </a:extLst>
          </p:cNvPr>
          <p:cNvPicPr>
            <a:picLocks noChangeAspect="1"/>
          </p:cNvPicPr>
          <p:nvPr/>
        </p:nvPicPr>
        <p:blipFill rotWithShape="1">
          <a:blip r:embed="rId2"/>
          <a:srcRect l="7112"/>
          <a:stretch/>
        </p:blipFill>
        <p:spPr>
          <a:xfrm>
            <a:off x="725096" y="1995494"/>
            <a:ext cx="4947389" cy="2967444"/>
          </a:xfrm>
          <a:prstGeom prst="rect">
            <a:avLst/>
          </a:prstGeom>
        </p:spPr>
      </p:pic>
    </p:spTree>
    <p:extLst>
      <p:ext uri="{BB962C8B-B14F-4D97-AF65-F5344CB8AC3E}">
        <p14:creationId xmlns:p14="http://schemas.microsoft.com/office/powerpoint/2010/main" val="1321035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22A2-020D-65BE-2B7A-B9238BCD9C55}"/>
              </a:ext>
            </a:extLst>
          </p:cNvPr>
          <p:cNvSpPr>
            <a:spLocks noGrp="1"/>
          </p:cNvSpPr>
          <p:nvPr>
            <p:ph type="title"/>
          </p:nvPr>
        </p:nvSpPr>
        <p:spPr/>
        <p:txBody>
          <a:bodyPr/>
          <a:lstStyle/>
          <a:p>
            <a:r>
              <a:rPr lang="en-US" dirty="0"/>
              <a:t>RAG Pros</a:t>
            </a:r>
          </a:p>
        </p:txBody>
      </p:sp>
      <p:sp>
        <p:nvSpPr>
          <p:cNvPr id="3" name="Content Placeholder 2">
            <a:extLst>
              <a:ext uri="{FF2B5EF4-FFF2-40B4-BE49-F238E27FC236}">
                <a16:creationId xmlns:a16="http://schemas.microsoft.com/office/drawing/2014/main" id="{F4FAEB13-0D2C-302D-B464-47FAFEF7AF79}"/>
              </a:ext>
            </a:extLst>
          </p:cNvPr>
          <p:cNvSpPr>
            <a:spLocks noGrp="1"/>
          </p:cNvSpPr>
          <p:nvPr>
            <p:ph idx="1"/>
          </p:nvPr>
        </p:nvSpPr>
        <p:spPr>
          <a:xfrm>
            <a:off x="5950618" y="1523460"/>
            <a:ext cx="5767137" cy="3811079"/>
          </a:xfrm>
        </p:spPr>
        <p:txBody>
          <a:bodyPr/>
          <a:lstStyle/>
          <a:p>
            <a:r>
              <a:rPr lang="en-US" dirty="0"/>
              <a:t>Higher contextual information </a:t>
            </a:r>
          </a:p>
          <a:p>
            <a:r>
              <a:rPr lang="en-US" dirty="0"/>
              <a:t>Better performing in domain specific information</a:t>
            </a:r>
          </a:p>
          <a:p>
            <a:r>
              <a:rPr lang="en-US" dirty="0"/>
              <a:t>Better handling of OOV / minimal hallucinations </a:t>
            </a:r>
          </a:p>
          <a:p>
            <a:r>
              <a:rPr lang="en-US" dirty="0"/>
              <a:t>Computationally less intensive compared to full LLM’s</a:t>
            </a:r>
          </a:p>
          <a:p>
            <a:r>
              <a:rPr lang="en-US" dirty="0"/>
              <a:t>Adaptability to different domains </a:t>
            </a:r>
          </a:p>
        </p:txBody>
      </p:sp>
      <p:pic>
        <p:nvPicPr>
          <p:cNvPr id="5" name="Graphic 4" descr="Thumbs up sign with solid fill">
            <a:extLst>
              <a:ext uri="{FF2B5EF4-FFF2-40B4-BE49-F238E27FC236}">
                <a16:creationId xmlns:a16="http://schemas.microsoft.com/office/drawing/2014/main" id="{8D0F0926-2C52-0AB3-64A7-D6983BDAC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3685" y="1508961"/>
            <a:ext cx="3455068" cy="3455068"/>
          </a:xfrm>
          <a:prstGeom prst="rect">
            <a:avLst/>
          </a:prstGeom>
        </p:spPr>
      </p:pic>
    </p:spTree>
    <p:extLst>
      <p:ext uri="{BB962C8B-B14F-4D97-AF65-F5344CB8AC3E}">
        <p14:creationId xmlns:p14="http://schemas.microsoft.com/office/powerpoint/2010/main" val="2224816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12ABE-1776-384C-2A4D-AB490B3782C8}"/>
              </a:ext>
            </a:extLst>
          </p:cNvPr>
          <p:cNvSpPr>
            <a:spLocks noGrp="1"/>
          </p:cNvSpPr>
          <p:nvPr>
            <p:ph type="title"/>
          </p:nvPr>
        </p:nvSpPr>
        <p:spPr/>
        <p:txBody>
          <a:bodyPr/>
          <a:lstStyle/>
          <a:p>
            <a:r>
              <a:rPr lang="en-US" dirty="0"/>
              <a:t>RAG Cons</a:t>
            </a:r>
          </a:p>
        </p:txBody>
      </p:sp>
      <p:sp>
        <p:nvSpPr>
          <p:cNvPr id="3" name="Content Placeholder 2">
            <a:extLst>
              <a:ext uri="{FF2B5EF4-FFF2-40B4-BE49-F238E27FC236}">
                <a16:creationId xmlns:a16="http://schemas.microsoft.com/office/drawing/2014/main" id="{B27FBE4A-3EAE-F7E1-D044-B8C2141D0D15}"/>
              </a:ext>
            </a:extLst>
          </p:cNvPr>
          <p:cNvSpPr>
            <a:spLocks noGrp="1"/>
          </p:cNvSpPr>
          <p:nvPr>
            <p:ph idx="1"/>
          </p:nvPr>
        </p:nvSpPr>
        <p:spPr>
          <a:xfrm>
            <a:off x="6096000" y="1690692"/>
            <a:ext cx="5791200" cy="2858557"/>
          </a:xfrm>
        </p:spPr>
        <p:txBody>
          <a:bodyPr/>
          <a:lstStyle/>
          <a:p>
            <a:r>
              <a:rPr lang="en-US" dirty="0"/>
              <a:t>Added Complexity</a:t>
            </a:r>
          </a:p>
          <a:p>
            <a:r>
              <a:rPr lang="en-US" dirty="0"/>
              <a:t>Potential of increased bias based on documents</a:t>
            </a:r>
          </a:p>
          <a:p>
            <a:r>
              <a:rPr lang="en-US" dirty="0"/>
              <a:t>Limited creativity </a:t>
            </a:r>
          </a:p>
          <a:p>
            <a:r>
              <a:rPr lang="en-US" dirty="0"/>
              <a:t>Semantic Dependability </a:t>
            </a:r>
          </a:p>
        </p:txBody>
      </p:sp>
      <p:pic>
        <p:nvPicPr>
          <p:cNvPr id="5" name="Graphic 4" descr="Thumbs Down with solid fill">
            <a:extLst>
              <a:ext uri="{FF2B5EF4-FFF2-40B4-BE49-F238E27FC236}">
                <a16:creationId xmlns:a16="http://schemas.microsoft.com/office/drawing/2014/main" id="{59A5091C-9747-3CBA-3E3B-7A00388E02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863" y="1537165"/>
            <a:ext cx="3842083" cy="3842083"/>
          </a:xfrm>
          <a:prstGeom prst="rect">
            <a:avLst/>
          </a:prstGeom>
        </p:spPr>
      </p:pic>
    </p:spTree>
    <p:extLst>
      <p:ext uri="{BB962C8B-B14F-4D97-AF65-F5344CB8AC3E}">
        <p14:creationId xmlns:p14="http://schemas.microsoft.com/office/powerpoint/2010/main" val="251337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14B7-FF63-0EB6-80FB-37898A641B7F}"/>
              </a:ext>
            </a:extLst>
          </p:cNvPr>
          <p:cNvSpPr>
            <a:spLocks noGrp="1"/>
          </p:cNvSpPr>
          <p:nvPr>
            <p:ph type="title"/>
          </p:nvPr>
        </p:nvSpPr>
        <p:spPr/>
        <p:txBody>
          <a:bodyPr/>
          <a:lstStyle/>
          <a:p>
            <a:r>
              <a:rPr lang="en-US" dirty="0"/>
              <a:t>Improvements and outlook</a:t>
            </a:r>
          </a:p>
        </p:txBody>
      </p:sp>
      <p:sp>
        <p:nvSpPr>
          <p:cNvPr id="3" name="Content Placeholder 2">
            <a:extLst>
              <a:ext uri="{FF2B5EF4-FFF2-40B4-BE49-F238E27FC236}">
                <a16:creationId xmlns:a16="http://schemas.microsoft.com/office/drawing/2014/main" id="{A2740094-9066-529B-B1C8-EB76748D1A9C}"/>
              </a:ext>
            </a:extLst>
          </p:cNvPr>
          <p:cNvSpPr>
            <a:spLocks noGrp="1"/>
          </p:cNvSpPr>
          <p:nvPr>
            <p:ph idx="1"/>
          </p:nvPr>
        </p:nvSpPr>
        <p:spPr/>
        <p:txBody>
          <a:bodyPr/>
          <a:lstStyle/>
          <a:p>
            <a:r>
              <a:rPr lang="en-US" dirty="0"/>
              <a:t>Addition to existing LLMs</a:t>
            </a:r>
          </a:p>
          <a:p>
            <a:pPr lvl="1"/>
            <a:r>
              <a:rPr lang="en-US" dirty="0"/>
              <a:t>Have document addition a part of current chatbots such as chat-</a:t>
            </a:r>
            <a:r>
              <a:rPr lang="en-US" dirty="0" err="1"/>
              <a:t>gpt</a:t>
            </a:r>
            <a:r>
              <a:rPr lang="en-US" dirty="0"/>
              <a:t>, bard, </a:t>
            </a:r>
            <a:r>
              <a:rPr lang="en-US" dirty="0" err="1"/>
              <a:t>etc</a:t>
            </a:r>
            <a:endParaRPr lang="en-US" dirty="0"/>
          </a:p>
          <a:p>
            <a:r>
              <a:rPr lang="en-US" dirty="0"/>
              <a:t>Add Classification of user document</a:t>
            </a:r>
          </a:p>
          <a:p>
            <a:pPr lvl="1"/>
            <a:r>
              <a:rPr lang="en-US" dirty="0"/>
              <a:t>Based on the user document use the most appropriate LLM</a:t>
            </a:r>
          </a:p>
          <a:p>
            <a:r>
              <a:rPr lang="en-US" dirty="0"/>
              <a:t>Make an app or a webpage with UI </a:t>
            </a:r>
          </a:p>
          <a:p>
            <a:r>
              <a:rPr lang="en-US" dirty="0"/>
              <a:t>Make it more dynamic</a:t>
            </a:r>
          </a:p>
          <a:p>
            <a:pPr lvl="1"/>
            <a:r>
              <a:rPr lang="en-US" dirty="0"/>
              <a:t>Remembering the most asked question</a:t>
            </a:r>
          </a:p>
          <a:p>
            <a:pPr lvl="1"/>
            <a:r>
              <a:rPr lang="en-US" dirty="0"/>
              <a:t>Suggesting relevant information to study</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3816945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CEE9-7A85-6BAD-AE70-7377289AD80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E79FFEE-8372-3FD5-2790-2D91F083360D}"/>
              </a:ext>
            </a:extLst>
          </p:cNvPr>
          <p:cNvSpPr>
            <a:spLocks noGrp="1"/>
          </p:cNvSpPr>
          <p:nvPr>
            <p:ph idx="1"/>
          </p:nvPr>
        </p:nvSpPr>
        <p:spPr>
          <a:xfrm>
            <a:off x="838200" y="1690692"/>
            <a:ext cx="10515600" cy="4351338"/>
          </a:xfrm>
        </p:spPr>
        <p:txBody>
          <a:bodyPr/>
          <a:lstStyle/>
          <a:p>
            <a:r>
              <a:rPr lang="en-US" dirty="0"/>
              <a:t>The objective is to create a literature specific chatbot that aid the user by providing accurate answers about their document </a:t>
            </a:r>
          </a:p>
          <a:p>
            <a:r>
              <a:rPr lang="en-US" dirty="0"/>
              <a:t>Using RAG (Retrieval Augmented Generation)  in tandem with LLM’s to create the most specific chatbot </a:t>
            </a:r>
          </a:p>
          <a:p>
            <a:r>
              <a:rPr lang="en-US" dirty="0"/>
              <a:t>Significance:</a:t>
            </a:r>
          </a:p>
          <a:p>
            <a:pPr lvl="1"/>
            <a:r>
              <a:rPr lang="en-US" dirty="0"/>
              <a:t>To create an assistive toolkit to aid in answering questions in more academically intensive and niche domains </a:t>
            </a:r>
          </a:p>
          <a:p>
            <a:endParaRPr lang="en-US" dirty="0"/>
          </a:p>
        </p:txBody>
      </p:sp>
    </p:spTree>
    <p:extLst>
      <p:ext uri="{BB962C8B-B14F-4D97-AF65-F5344CB8AC3E}">
        <p14:creationId xmlns:p14="http://schemas.microsoft.com/office/powerpoint/2010/main" val="1953045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D469-EFB2-C9BB-8624-C170366BF2F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11F9EDA-F1B0-B9B0-AACF-C309DCF450CC}"/>
              </a:ext>
            </a:extLst>
          </p:cNvPr>
          <p:cNvSpPr>
            <a:spLocks noGrp="1"/>
          </p:cNvSpPr>
          <p:nvPr>
            <p:ph idx="1"/>
          </p:nvPr>
        </p:nvSpPr>
        <p:spPr>
          <a:xfrm>
            <a:off x="838200" y="1323473"/>
            <a:ext cx="10856495" cy="4030579"/>
          </a:xfrm>
        </p:spPr>
        <p:txBody>
          <a:bodyPr>
            <a:normAutofit fontScale="62500" lnSpcReduction="20000"/>
          </a:bodyPr>
          <a:lstStyle/>
          <a:p>
            <a:pPr marL="342900" indent="-342900">
              <a:buFont typeface="+mj-lt"/>
              <a:buAutoNum type="arabicPeriod"/>
            </a:pPr>
            <a:endParaRPr lang="en-US" sz="1800" dirty="0">
              <a:effectLst/>
              <a:latin typeface="Times New Roman" panose="02020603050405020304" pitchFamily="18" charset="0"/>
            </a:endParaRPr>
          </a:p>
          <a:p>
            <a:pPr marL="342900" indent="-342900">
              <a:lnSpc>
                <a:spcPct val="100000"/>
              </a:lnSpc>
              <a:buFont typeface="+mj-lt"/>
              <a:buAutoNum type="arabicPeriod"/>
            </a:pPr>
            <a:r>
              <a:rPr lang="en-US" sz="1800" dirty="0">
                <a:effectLst/>
                <a:latin typeface="Times New Roman" panose="02020603050405020304" pitchFamily="18" charset="0"/>
              </a:rPr>
              <a:t>S. </a:t>
            </a:r>
            <a:r>
              <a:rPr lang="en-US" sz="1800" dirty="0" err="1">
                <a:effectLst/>
                <a:latin typeface="Times New Roman" panose="02020603050405020304" pitchFamily="18" charset="0"/>
              </a:rPr>
              <a:t>Siriwardhana</a:t>
            </a:r>
            <a:r>
              <a:rPr lang="en-US" sz="1800" dirty="0">
                <a:effectLst/>
                <a:latin typeface="Times New Roman" panose="02020603050405020304" pitchFamily="18" charset="0"/>
              </a:rPr>
              <a:t>, R. </a:t>
            </a:r>
            <a:r>
              <a:rPr lang="en-US" sz="1800" dirty="0" err="1">
                <a:effectLst/>
                <a:latin typeface="Times New Roman" panose="02020603050405020304" pitchFamily="18" charset="0"/>
              </a:rPr>
              <a:t>Weerasekera</a:t>
            </a:r>
            <a:r>
              <a:rPr lang="en-US" sz="1800" dirty="0">
                <a:effectLst/>
                <a:latin typeface="Times New Roman" panose="02020603050405020304" pitchFamily="18" charset="0"/>
              </a:rPr>
              <a:t>, E. Wen, T. </a:t>
            </a:r>
            <a:r>
              <a:rPr lang="en-US" sz="1800" dirty="0" err="1">
                <a:effectLst/>
                <a:latin typeface="Times New Roman" panose="02020603050405020304" pitchFamily="18" charset="0"/>
              </a:rPr>
              <a:t>Kaluarachchi</a:t>
            </a:r>
            <a:r>
              <a:rPr lang="en-US" sz="1800" dirty="0">
                <a:effectLst/>
                <a:latin typeface="Times New Roman" panose="02020603050405020304" pitchFamily="18" charset="0"/>
              </a:rPr>
              <a:t>, R. Rana, and S. </a:t>
            </a:r>
            <a:r>
              <a:rPr lang="en-US" sz="1800" dirty="0" err="1">
                <a:effectLst/>
                <a:latin typeface="Times New Roman" panose="02020603050405020304" pitchFamily="18" charset="0"/>
              </a:rPr>
              <a:t>Nanayakkara</a:t>
            </a:r>
            <a:r>
              <a:rPr lang="en-US" sz="1800" dirty="0">
                <a:effectLst/>
                <a:latin typeface="Times New Roman" panose="02020603050405020304" pitchFamily="18" charset="0"/>
              </a:rPr>
              <a:t>, “Improving the domain adaptation of Retrieval Augmented Generation (RAG) models for open domain question answering,” </a:t>
            </a:r>
            <a:r>
              <a:rPr lang="en-US" sz="1800" i="1" dirty="0">
                <a:effectLst/>
                <a:latin typeface="Times New Roman" panose="02020603050405020304" pitchFamily="18" charset="0"/>
              </a:rPr>
              <a:t>Transactions of the Association for Computational Linguistics</a:t>
            </a:r>
            <a:r>
              <a:rPr lang="en-US" sz="1800" dirty="0">
                <a:effectLst/>
                <a:latin typeface="Times New Roman" panose="02020603050405020304" pitchFamily="18" charset="0"/>
              </a:rPr>
              <a:t>, vol. 11, pp. 1–17, Jan. 2023, </a:t>
            </a:r>
            <a:r>
              <a:rPr lang="en-US" sz="1800" dirty="0" err="1">
                <a:effectLst/>
                <a:latin typeface="Times New Roman" panose="02020603050405020304" pitchFamily="18" charset="0"/>
              </a:rPr>
              <a:t>doi</a:t>
            </a:r>
            <a:r>
              <a:rPr lang="en-US" sz="1800" dirty="0">
                <a:effectLst/>
                <a:latin typeface="Times New Roman" panose="02020603050405020304" pitchFamily="18" charset="0"/>
              </a:rPr>
              <a:t>: 10.1162/tacl_a_00530.</a:t>
            </a:r>
          </a:p>
          <a:p>
            <a:pPr marL="342900" indent="-342900">
              <a:lnSpc>
                <a:spcPct val="100000"/>
              </a:lnSpc>
              <a:buFont typeface="+mj-lt"/>
              <a:buAutoNum type="arabicPeriod"/>
            </a:pPr>
            <a:r>
              <a:rPr lang="en-US" sz="1800" dirty="0">
                <a:effectLst/>
                <a:latin typeface="Times New Roman" panose="02020603050405020304" pitchFamily="18" charset="0"/>
              </a:rPr>
              <a:t>“Empowering domain adapted LLM’s.” https://www.arcee.ai/blog/the-pros-and-cons-of-retrieval-augmented-generation-and-fine-tuning-with-llms</a:t>
            </a:r>
          </a:p>
          <a:p>
            <a:pPr marL="342900" indent="-342900">
              <a:lnSpc>
                <a:spcPct val="100000"/>
              </a:lnSpc>
              <a:buFont typeface="+mj-lt"/>
              <a:buAutoNum type="arabicPeriod"/>
            </a:pPr>
            <a:r>
              <a:rPr lang="en-US" sz="1800" dirty="0">
                <a:effectLst/>
                <a:latin typeface="Times New Roman" panose="02020603050405020304" pitchFamily="18" charset="0"/>
              </a:rPr>
              <a:t>P. Lewis, “Retrieval-Augmented Generation for Knowledge-Intensive NLP tasks,” </a:t>
            </a:r>
            <a:r>
              <a:rPr lang="en-US" sz="1800" i="1" dirty="0">
                <a:effectLst/>
                <a:latin typeface="Times New Roman" panose="02020603050405020304" pitchFamily="18" charset="0"/>
              </a:rPr>
              <a:t>arXiv.org</a:t>
            </a:r>
            <a:r>
              <a:rPr lang="en-US" sz="1800" dirty="0">
                <a:effectLst/>
                <a:latin typeface="Times New Roman" panose="02020603050405020304" pitchFamily="18" charset="0"/>
              </a:rPr>
              <a:t>, May 22, 2020. https://arxiv.org/abs/2005.11401v4</a:t>
            </a:r>
          </a:p>
          <a:p>
            <a:pPr marL="342900" indent="-342900">
              <a:lnSpc>
                <a:spcPct val="100000"/>
              </a:lnSpc>
              <a:buFont typeface="+mj-lt"/>
              <a:buAutoNum type="arabicPeriod"/>
            </a:pPr>
            <a:r>
              <a:rPr lang="en-US" sz="1800" dirty="0">
                <a:effectLst/>
                <a:latin typeface="Times New Roman" panose="02020603050405020304" pitchFamily="18" charset="0"/>
              </a:rPr>
              <a:t>K. Martineau, “What is retrieval-augmented generation?,” </a:t>
            </a:r>
            <a:r>
              <a:rPr lang="en-US" sz="1800" i="1" dirty="0">
                <a:effectLst/>
                <a:latin typeface="Times New Roman" panose="02020603050405020304" pitchFamily="18" charset="0"/>
              </a:rPr>
              <a:t>IBM Research Blog</a:t>
            </a:r>
            <a:r>
              <a:rPr lang="en-US" sz="1800" dirty="0">
                <a:effectLst/>
                <a:latin typeface="Times New Roman" panose="02020603050405020304" pitchFamily="18" charset="0"/>
              </a:rPr>
              <a:t>, Oct. 20, 2023. https://research.ibm.com/blog/retrieval-augmented-generation-RAG</a:t>
            </a:r>
          </a:p>
          <a:p>
            <a:pPr marL="342900" indent="-342900">
              <a:lnSpc>
                <a:spcPct val="100000"/>
              </a:lnSpc>
              <a:buFont typeface="+mj-lt"/>
              <a:buAutoNum type="arabicPeriod"/>
            </a:pPr>
            <a:r>
              <a:rPr lang="en-US" sz="1800" dirty="0">
                <a:effectLst/>
                <a:latin typeface="Times New Roman" panose="02020603050405020304" pitchFamily="18" charset="0"/>
              </a:rPr>
              <a:t>Press, </a:t>
            </a:r>
            <a:r>
              <a:rPr lang="en-US" sz="1800" dirty="0" err="1">
                <a:effectLst/>
                <a:latin typeface="Times New Roman" panose="02020603050405020304" pitchFamily="18" charset="0"/>
              </a:rPr>
              <a:t>Ofir</a:t>
            </a:r>
            <a:r>
              <a:rPr lang="en-US" sz="1800" dirty="0">
                <a:effectLst/>
                <a:latin typeface="Times New Roman" panose="02020603050405020304" pitchFamily="18" charset="0"/>
              </a:rPr>
              <a:t>, “Train Short, Test Long: Attention with Linear Biases Enables Input Length Extrapolation,” </a:t>
            </a:r>
            <a:r>
              <a:rPr lang="en-US" sz="1800" i="1" dirty="0">
                <a:effectLst/>
                <a:latin typeface="Times New Roman" panose="02020603050405020304" pitchFamily="18" charset="0"/>
              </a:rPr>
              <a:t>arXiv.org</a:t>
            </a:r>
            <a:r>
              <a:rPr lang="en-US" sz="1800" dirty="0">
                <a:effectLst/>
                <a:latin typeface="Times New Roman" panose="02020603050405020304" pitchFamily="18" charset="0"/>
              </a:rPr>
              <a:t>, Aug. 27, 2021. https://arxiv.org/abs/2108.12409v2</a:t>
            </a:r>
          </a:p>
          <a:p>
            <a:pPr marL="342900" indent="-342900">
              <a:lnSpc>
                <a:spcPct val="100000"/>
              </a:lnSpc>
              <a:buFont typeface="+mj-lt"/>
              <a:buAutoNum type="arabicPeriod"/>
            </a:pPr>
            <a:r>
              <a:rPr lang="en-US" sz="1800" dirty="0">
                <a:effectLst/>
                <a:latin typeface="Times New Roman" panose="02020603050405020304" pitchFamily="18" charset="0"/>
              </a:rPr>
              <a:t>C. Mvs, “What is Decoder-only transformer model? | data-driven fiction,” </a:t>
            </a:r>
            <a:r>
              <a:rPr lang="en-US" sz="1800" i="1" dirty="0">
                <a:effectLst/>
                <a:latin typeface="Times New Roman" panose="02020603050405020304" pitchFamily="18" charset="0"/>
              </a:rPr>
              <a:t>Medium</a:t>
            </a:r>
            <a:r>
              <a:rPr lang="en-US" sz="1800" dirty="0">
                <a:effectLst/>
                <a:latin typeface="Times New Roman" panose="02020603050405020304" pitchFamily="18" charset="0"/>
              </a:rPr>
              <a:t>, Jun. 20, 2023. [Online]. Available: https://medium.com/data-driven-fiction/decoder-only-transformer-model-521ce97e47e2</a:t>
            </a:r>
          </a:p>
          <a:p>
            <a:pPr marL="342900" indent="-342900">
              <a:lnSpc>
                <a:spcPct val="100000"/>
              </a:lnSpc>
              <a:buFont typeface="+mj-lt"/>
              <a:buAutoNum type="arabicPeriod"/>
            </a:pPr>
            <a:r>
              <a:rPr lang="en-US" sz="1800" dirty="0" err="1">
                <a:effectLst/>
                <a:latin typeface="Times New Roman" panose="02020603050405020304" pitchFamily="18" charset="0"/>
              </a:rPr>
              <a:t>Bigscience</a:t>
            </a:r>
            <a:r>
              <a:rPr lang="en-US" sz="1800" dirty="0">
                <a:effectLst/>
                <a:latin typeface="Times New Roman" panose="02020603050405020304" pitchFamily="18" charset="0"/>
              </a:rPr>
              <a:t>-Workshop, “GitHub - </a:t>
            </a:r>
            <a:r>
              <a:rPr lang="en-US" sz="1800" dirty="0" err="1">
                <a:effectLst/>
                <a:latin typeface="Times New Roman" panose="02020603050405020304" pitchFamily="18" charset="0"/>
              </a:rPr>
              <a:t>bigscience</a:t>
            </a:r>
            <a:r>
              <a:rPr lang="en-US" sz="1800" dirty="0">
                <a:effectLst/>
                <a:latin typeface="Times New Roman" panose="02020603050405020304" pitchFamily="18" charset="0"/>
              </a:rPr>
              <a:t>-workshop/</a:t>
            </a:r>
            <a:r>
              <a:rPr lang="en-US" sz="1800" dirty="0" err="1">
                <a:effectLst/>
                <a:latin typeface="Times New Roman" panose="02020603050405020304" pitchFamily="18" charset="0"/>
              </a:rPr>
              <a:t>bigscience</a:t>
            </a:r>
            <a:r>
              <a:rPr lang="en-US" sz="1800" dirty="0">
                <a:effectLst/>
                <a:latin typeface="Times New Roman" panose="02020603050405020304" pitchFamily="18" charset="0"/>
              </a:rPr>
              <a:t>: Central place for the engineering/scaling WG: documentation, SLURM scripts and logs, compute environment and data.,” </a:t>
            </a:r>
            <a:r>
              <a:rPr lang="en-US" sz="1800" i="1" dirty="0">
                <a:effectLst/>
                <a:latin typeface="Times New Roman" panose="02020603050405020304" pitchFamily="18" charset="0"/>
              </a:rPr>
              <a:t>GitHub</a:t>
            </a:r>
            <a:r>
              <a:rPr lang="en-US" sz="1800" dirty="0">
                <a:effectLst/>
                <a:latin typeface="Times New Roman" panose="02020603050405020304" pitchFamily="18" charset="0"/>
              </a:rPr>
              <a:t>. https://github.com/bigscience-workshop/bigscience/tree/master</a:t>
            </a:r>
          </a:p>
          <a:p>
            <a:pPr marL="342900" indent="-342900">
              <a:lnSpc>
                <a:spcPct val="100000"/>
              </a:lnSpc>
              <a:buFont typeface="+mj-lt"/>
              <a:buAutoNum type="arabicPeriod"/>
            </a:pPr>
            <a:r>
              <a:rPr lang="en-US" sz="1800" dirty="0">
                <a:effectLst/>
                <a:latin typeface="Times New Roman" panose="02020603050405020304" pitchFamily="18" charset="0"/>
              </a:rPr>
              <a:t>“Introduction | ️🔗 </a:t>
            </a:r>
            <a:r>
              <a:rPr lang="en-US" sz="1800" dirty="0" err="1">
                <a:effectLst/>
                <a:latin typeface="Times New Roman" panose="02020603050405020304" pitchFamily="18" charset="0"/>
              </a:rPr>
              <a:t>Langchain</a:t>
            </a:r>
            <a:r>
              <a:rPr lang="en-US" sz="1800" dirty="0">
                <a:effectLst/>
                <a:latin typeface="Times New Roman" panose="02020603050405020304" pitchFamily="18" charset="0"/>
              </a:rPr>
              <a:t>.” https://python.langchain.com/docs/get_started/introduction</a:t>
            </a:r>
          </a:p>
          <a:p>
            <a:pPr marL="342900" indent="-342900">
              <a:lnSpc>
                <a:spcPct val="100000"/>
              </a:lnSpc>
              <a:buFont typeface="+mj-lt"/>
              <a:buAutoNum type="arabicPeriod"/>
            </a:pPr>
            <a:r>
              <a:rPr lang="en-US" sz="1800" dirty="0">
                <a:effectLst/>
                <a:latin typeface="Times New Roman" panose="02020603050405020304" pitchFamily="18" charset="0"/>
              </a:rPr>
              <a:t>P. P. Ray, “ChatGPT: A comprehensive review on background, applications, key challenges, bias, ethics, limitations and future scope,” </a:t>
            </a:r>
            <a:r>
              <a:rPr lang="en-US" sz="1800" i="1" dirty="0">
                <a:effectLst/>
                <a:latin typeface="Times New Roman" panose="02020603050405020304" pitchFamily="18" charset="0"/>
              </a:rPr>
              <a:t>Internet of Things and Cyber-Physical Systems</a:t>
            </a:r>
            <a:r>
              <a:rPr lang="en-US" sz="1800" dirty="0">
                <a:effectLst/>
                <a:latin typeface="Times New Roman" panose="02020603050405020304" pitchFamily="18" charset="0"/>
              </a:rPr>
              <a:t>, vol. 3, pp. 121–154, Jan. 2023, </a:t>
            </a:r>
            <a:r>
              <a:rPr lang="en-US" sz="1800" dirty="0" err="1">
                <a:effectLst/>
                <a:latin typeface="Times New Roman" panose="02020603050405020304" pitchFamily="18" charset="0"/>
              </a:rPr>
              <a:t>doi</a:t>
            </a:r>
            <a:r>
              <a:rPr lang="en-US" sz="1800" dirty="0">
                <a:effectLst/>
                <a:latin typeface="Times New Roman" panose="02020603050405020304" pitchFamily="18" charset="0"/>
              </a:rPr>
              <a:t>: 10.1016/j.iotcps.2023.04.003.</a:t>
            </a:r>
          </a:p>
          <a:p>
            <a:pPr marL="342900" indent="-342900">
              <a:lnSpc>
                <a:spcPct val="100000"/>
              </a:lnSpc>
              <a:buFont typeface="+mj-lt"/>
              <a:buAutoNum type="arabicPeriod"/>
            </a:pPr>
            <a:r>
              <a:rPr lang="en-US" sz="1800" dirty="0">
                <a:effectLst/>
                <a:latin typeface="Times New Roman" panose="02020603050405020304" pitchFamily="18" charset="0"/>
              </a:rPr>
              <a:t>“Retrieval Augmented Generation (RAG) - Amazon </a:t>
            </a:r>
            <a:r>
              <a:rPr lang="en-US" sz="1800" dirty="0" err="1">
                <a:effectLst/>
                <a:latin typeface="Times New Roman" panose="02020603050405020304" pitchFamily="18" charset="0"/>
              </a:rPr>
              <a:t>SageMaker</a:t>
            </a:r>
            <a:r>
              <a:rPr lang="en-US" sz="1800" dirty="0">
                <a:effectLst/>
                <a:latin typeface="Times New Roman" panose="02020603050405020304" pitchFamily="18" charset="0"/>
              </a:rPr>
              <a:t>.” https://docs.aws.amazon.com/sagemaker/latest/dg/jumpstart-foundation-models-customize-rag.html</a:t>
            </a:r>
          </a:p>
          <a:p>
            <a:pPr marL="342900" indent="-342900">
              <a:lnSpc>
                <a:spcPct val="100000"/>
              </a:lnSpc>
              <a:buFont typeface="+mj-lt"/>
              <a:buAutoNum type="arabicPeriod"/>
            </a:pPr>
            <a:r>
              <a:rPr lang="en-US" sz="1800" dirty="0">
                <a:effectLst/>
                <a:latin typeface="Times New Roman" panose="02020603050405020304" pitchFamily="18" charset="0"/>
              </a:rPr>
              <a:t>“What is a Chatbot?” https://www.oracle.com/chatbots/what-is-a-chatbot/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0813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0E38-42BA-7369-E487-47ECF8DE32B3}"/>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Background</a:t>
            </a:r>
          </a:p>
        </p:txBody>
      </p:sp>
      <p:sp>
        <p:nvSpPr>
          <p:cNvPr id="3" name="Content Placeholder 2">
            <a:extLst>
              <a:ext uri="{FF2B5EF4-FFF2-40B4-BE49-F238E27FC236}">
                <a16:creationId xmlns:a16="http://schemas.microsoft.com/office/drawing/2014/main" id="{FB4311B8-F673-9D20-8AAF-E066DE3E0320}"/>
              </a:ext>
            </a:extLst>
          </p:cNvPr>
          <p:cNvSpPr>
            <a:spLocks noGrp="1"/>
          </p:cNvSpPr>
          <p:nvPr>
            <p:ph idx="1"/>
          </p:nvPr>
        </p:nvSpPr>
        <p:spPr>
          <a:xfrm>
            <a:off x="5494421" y="1149269"/>
            <a:ext cx="6308558" cy="5343601"/>
          </a:xfrm>
        </p:spPr>
        <p:txBody>
          <a:bodyPr>
            <a:normAutofit/>
          </a:bodyPr>
          <a:lstStyle/>
          <a:p>
            <a:pPr>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A chat-bot in its essence simulates human conversation either through text or audio</a:t>
            </a:r>
          </a:p>
          <a:p>
            <a:pPr>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Exponential increase in popularity and complexity driven by advancements in AI/ML </a:t>
            </a:r>
          </a:p>
          <a:p>
            <a:pPr>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Integral part of everyday life with additions such as Siri, Alexa, Chat-GPT, etc.</a:t>
            </a:r>
          </a:p>
        </p:txBody>
      </p:sp>
      <p:pic>
        <p:nvPicPr>
          <p:cNvPr id="4" name="Picture 3">
            <a:extLst>
              <a:ext uri="{FF2B5EF4-FFF2-40B4-BE49-F238E27FC236}">
                <a16:creationId xmlns:a16="http://schemas.microsoft.com/office/drawing/2014/main" id="{01A997CE-C44F-E677-3E71-D428EEB187DC}"/>
              </a:ext>
            </a:extLst>
          </p:cNvPr>
          <p:cNvPicPr>
            <a:picLocks noChangeAspect="1"/>
          </p:cNvPicPr>
          <p:nvPr/>
        </p:nvPicPr>
        <p:blipFill>
          <a:blip r:embed="rId2"/>
          <a:stretch>
            <a:fillRect/>
          </a:stretch>
        </p:blipFill>
        <p:spPr>
          <a:xfrm>
            <a:off x="516143" y="2293509"/>
            <a:ext cx="4139046" cy="2270981"/>
          </a:xfrm>
          <a:prstGeom prst="rect">
            <a:avLst/>
          </a:prstGeom>
        </p:spPr>
      </p:pic>
    </p:spTree>
    <p:extLst>
      <p:ext uri="{BB962C8B-B14F-4D97-AF65-F5344CB8AC3E}">
        <p14:creationId xmlns:p14="http://schemas.microsoft.com/office/powerpoint/2010/main" val="4226704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7FF8-5A79-FF58-3DD5-8A76C30E5A62}"/>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19661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2DC1-3B76-5EA3-32A9-023E04D49D18}"/>
              </a:ext>
            </a:extLst>
          </p:cNvPr>
          <p:cNvSpPr>
            <a:spLocks noGrp="1"/>
          </p:cNvSpPr>
          <p:nvPr>
            <p:ph type="title"/>
          </p:nvPr>
        </p:nvSpPr>
        <p:spPr>
          <a:xfrm>
            <a:off x="396757" y="107240"/>
            <a:ext cx="10515600" cy="1325563"/>
          </a:xfrm>
        </p:spPr>
        <p:txBody>
          <a:bodyPr/>
          <a:lstStyle/>
          <a:p>
            <a:r>
              <a:rPr lang="en-US" dirty="0">
                <a:latin typeface="Lato" panose="020F0502020204030203" pitchFamily="34" charset="0"/>
                <a:ea typeface="Lato" panose="020F0502020204030203" pitchFamily="34" charset="0"/>
                <a:cs typeface="Lato" panose="020F0502020204030203" pitchFamily="34" charset="0"/>
              </a:rPr>
              <a:t>History of chatbots </a:t>
            </a:r>
          </a:p>
        </p:txBody>
      </p:sp>
      <p:sp>
        <p:nvSpPr>
          <p:cNvPr id="3" name="Content Placeholder 2">
            <a:extLst>
              <a:ext uri="{FF2B5EF4-FFF2-40B4-BE49-F238E27FC236}">
                <a16:creationId xmlns:a16="http://schemas.microsoft.com/office/drawing/2014/main" id="{633BB60F-97BC-EB02-53F8-24F0BB2044C1}"/>
              </a:ext>
            </a:extLst>
          </p:cNvPr>
          <p:cNvSpPr>
            <a:spLocks noGrp="1"/>
          </p:cNvSpPr>
          <p:nvPr>
            <p:ph idx="1"/>
          </p:nvPr>
        </p:nvSpPr>
        <p:spPr>
          <a:xfrm>
            <a:off x="6636734" y="1258269"/>
            <a:ext cx="5555266" cy="5226752"/>
          </a:xfrm>
        </p:spPr>
        <p:txBody>
          <a:bodyPr>
            <a:normAutofit/>
          </a:bodyPr>
          <a:lstStyle/>
          <a:p>
            <a:pPr>
              <a:lnSpc>
                <a:spcPct val="150000"/>
              </a:lnSpc>
            </a:pPr>
            <a:r>
              <a:rPr lang="en-US" sz="2200" dirty="0">
                <a:latin typeface="Lato" panose="020F0502020204030203" pitchFamily="34" charset="0"/>
                <a:ea typeface="Lato" panose="020F0502020204030203" pitchFamily="34" charset="0"/>
                <a:cs typeface="Lato" panose="020F0502020204030203" pitchFamily="34" charset="0"/>
              </a:rPr>
              <a:t>1950s: Conceptual beginnings from Turing test to evaluate “intelligence” of machines.</a:t>
            </a:r>
          </a:p>
          <a:p>
            <a:pPr>
              <a:lnSpc>
                <a:spcPct val="150000"/>
              </a:lnSpc>
            </a:pPr>
            <a:r>
              <a:rPr lang="en-US" sz="2200" dirty="0">
                <a:latin typeface="Lato" panose="020F0502020204030203" pitchFamily="34" charset="0"/>
                <a:ea typeface="Lato" panose="020F0502020204030203" pitchFamily="34" charset="0"/>
                <a:cs typeface="Lato" panose="020F0502020204030203" pitchFamily="34" charset="0"/>
              </a:rPr>
              <a:t> 1980s: Rule based chat bots.</a:t>
            </a:r>
          </a:p>
          <a:p>
            <a:pPr>
              <a:lnSpc>
                <a:spcPct val="150000"/>
              </a:lnSpc>
            </a:pPr>
            <a:r>
              <a:rPr lang="en-US" sz="2200" dirty="0">
                <a:latin typeface="Lato" panose="020F0502020204030203" pitchFamily="34" charset="0"/>
                <a:ea typeface="Lato" panose="020F0502020204030203" pitchFamily="34" charset="0"/>
                <a:cs typeface="Lato" panose="020F0502020204030203" pitchFamily="34" charset="0"/>
              </a:rPr>
              <a:t>2010s:  Integration of some AIML into chatbots in form of Siri.</a:t>
            </a:r>
          </a:p>
          <a:p>
            <a:pPr>
              <a:lnSpc>
                <a:spcPct val="150000"/>
              </a:lnSpc>
            </a:pPr>
            <a:r>
              <a:rPr lang="en-US" sz="2200" dirty="0">
                <a:latin typeface="Lato" panose="020F0502020204030203" pitchFamily="34" charset="0"/>
                <a:ea typeface="Lato" panose="020F0502020204030203" pitchFamily="34" charset="0"/>
                <a:cs typeface="Lato" panose="020F0502020204030203" pitchFamily="34" charset="0"/>
              </a:rPr>
              <a:t>2020s: Advanced integration of NLP and integration into various industries.</a:t>
            </a:r>
          </a:p>
          <a:p>
            <a:pPr marL="0" indent="0">
              <a:lnSpc>
                <a:spcPct val="150000"/>
              </a:lnSpc>
              <a:buNone/>
            </a:pPr>
            <a:r>
              <a:rPr lang="en-US" sz="2400" dirty="0">
                <a:latin typeface="Lato" panose="020F0502020204030203" pitchFamily="34" charset="0"/>
                <a:ea typeface="Lato" panose="020F0502020204030203" pitchFamily="34" charset="0"/>
                <a:cs typeface="Lato" panose="020F0502020204030203" pitchFamily="34" charset="0"/>
              </a:rPr>
              <a:t> </a:t>
            </a:r>
          </a:p>
          <a:p>
            <a:endParaRPr lang="en-US" dirty="0"/>
          </a:p>
        </p:txBody>
      </p:sp>
      <p:pic>
        <p:nvPicPr>
          <p:cNvPr id="6" name="Picture 5">
            <a:extLst>
              <a:ext uri="{FF2B5EF4-FFF2-40B4-BE49-F238E27FC236}">
                <a16:creationId xmlns:a16="http://schemas.microsoft.com/office/drawing/2014/main" id="{95184382-F998-4A6C-8C33-0D1CA22C3A4F}"/>
              </a:ext>
            </a:extLst>
          </p:cNvPr>
          <p:cNvPicPr>
            <a:picLocks noChangeAspect="1"/>
          </p:cNvPicPr>
          <p:nvPr/>
        </p:nvPicPr>
        <p:blipFill>
          <a:blip r:embed="rId3"/>
          <a:stretch>
            <a:fillRect/>
          </a:stretch>
        </p:blipFill>
        <p:spPr>
          <a:xfrm>
            <a:off x="198582" y="2011237"/>
            <a:ext cx="6438152" cy="2835526"/>
          </a:xfrm>
          <a:prstGeom prst="rect">
            <a:avLst/>
          </a:prstGeom>
        </p:spPr>
      </p:pic>
    </p:spTree>
    <p:extLst>
      <p:ext uri="{BB962C8B-B14F-4D97-AF65-F5344CB8AC3E}">
        <p14:creationId xmlns:p14="http://schemas.microsoft.com/office/powerpoint/2010/main" val="3324812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7DBF-3C3F-AC6F-8CBA-39352E16FEC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4BF66916-EAC4-9A06-4A28-4DB8EB912F42}"/>
              </a:ext>
            </a:extLst>
          </p:cNvPr>
          <p:cNvSpPr>
            <a:spLocks noGrp="1"/>
          </p:cNvSpPr>
          <p:nvPr>
            <p:ph idx="1"/>
          </p:nvPr>
        </p:nvSpPr>
        <p:spPr>
          <a:xfrm>
            <a:off x="4182980" y="1253331"/>
            <a:ext cx="8009020" cy="4351338"/>
          </a:xfrm>
        </p:spPr>
        <p:txBody>
          <a:bodyPr/>
          <a:lstStyle/>
          <a:p>
            <a:r>
              <a:rPr lang="en-US" dirty="0"/>
              <a:t>Limitations on current chatbots</a:t>
            </a:r>
          </a:p>
          <a:p>
            <a:pPr lvl="1"/>
            <a:r>
              <a:rPr lang="en-US" dirty="0"/>
              <a:t>Pretrained models</a:t>
            </a:r>
          </a:p>
          <a:p>
            <a:pPr lvl="1"/>
            <a:r>
              <a:rPr lang="en-US" dirty="0"/>
              <a:t>Knowledge up to training timeline</a:t>
            </a:r>
          </a:p>
          <a:p>
            <a:pPr lvl="1"/>
            <a:r>
              <a:rPr lang="en-US" dirty="0"/>
              <a:t>Inherent biases </a:t>
            </a:r>
          </a:p>
          <a:p>
            <a:pPr lvl="1"/>
            <a:r>
              <a:rPr lang="en-US" dirty="0"/>
              <a:t>Verbosity</a:t>
            </a:r>
          </a:p>
          <a:p>
            <a:pPr lvl="1"/>
            <a:r>
              <a:rPr lang="en-US" dirty="0"/>
              <a:t>Lack of contextual awareness </a:t>
            </a:r>
          </a:p>
          <a:p>
            <a:r>
              <a:rPr lang="en-US" dirty="0"/>
              <a:t>Personal reason- often incorrect answers for novel and specialized topics </a:t>
            </a:r>
          </a:p>
          <a:p>
            <a:r>
              <a:rPr lang="en-US" dirty="0"/>
              <a:t>Create a chatbot that acts as an assistant through the learning process </a:t>
            </a:r>
          </a:p>
          <a:p>
            <a:endParaRPr lang="en-US" dirty="0"/>
          </a:p>
          <a:p>
            <a:endParaRPr lang="en-US" dirty="0"/>
          </a:p>
        </p:txBody>
      </p:sp>
      <p:pic>
        <p:nvPicPr>
          <p:cNvPr id="1028" name="Picture 4" descr="Facebook's Virtual Assistant M Is Dead. So Are Chatbots | WIRED">
            <a:extLst>
              <a:ext uri="{FF2B5EF4-FFF2-40B4-BE49-F238E27FC236}">
                <a16:creationId xmlns:a16="http://schemas.microsoft.com/office/drawing/2014/main" id="{60F25E93-57AF-F726-81CE-3FD7F40D5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3" y="1890211"/>
            <a:ext cx="4108726" cy="307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001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79F9-D197-2527-3149-EA8EE8C5BC6A}"/>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D5F2D82A-448A-AD78-BF04-54D681A5E940}"/>
              </a:ext>
            </a:extLst>
          </p:cNvPr>
          <p:cNvSpPr>
            <a:spLocks noGrp="1"/>
          </p:cNvSpPr>
          <p:nvPr>
            <p:ph idx="1"/>
          </p:nvPr>
        </p:nvSpPr>
        <p:spPr>
          <a:xfrm>
            <a:off x="6272463" y="1253331"/>
            <a:ext cx="5682916" cy="4351338"/>
          </a:xfrm>
        </p:spPr>
        <p:txBody>
          <a:bodyPr/>
          <a:lstStyle/>
          <a:p>
            <a:pPr>
              <a:lnSpc>
                <a:spcPct val="150000"/>
              </a:lnSpc>
            </a:pPr>
            <a:r>
              <a:rPr lang="en-US" dirty="0"/>
              <a:t>Develop a domain-based question-answer chatbot leveraging Lang Chain, and existing large language models (LLMs) to assist users in extracting accurate answers from their documents</a:t>
            </a:r>
          </a:p>
        </p:txBody>
      </p:sp>
      <p:pic>
        <p:nvPicPr>
          <p:cNvPr id="4" name="Picture 3">
            <a:extLst>
              <a:ext uri="{FF2B5EF4-FFF2-40B4-BE49-F238E27FC236}">
                <a16:creationId xmlns:a16="http://schemas.microsoft.com/office/drawing/2014/main" id="{F24D2F75-183E-1628-46BC-6D0E7C153D47}"/>
              </a:ext>
            </a:extLst>
          </p:cNvPr>
          <p:cNvPicPr>
            <a:picLocks noChangeAspect="1"/>
          </p:cNvPicPr>
          <p:nvPr/>
        </p:nvPicPr>
        <p:blipFill>
          <a:blip r:embed="rId2"/>
          <a:stretch>
            <a:fillRect/>
          </a:stretch>
        </p:blipFill>
        <p:spPr>
          <a:xfrm>
            <a:off x="355358" y="1690692"/>
            <a:ext cx="5564180" cy="3338508"/>
          </a:xfrm>
          <a:prstGeom prst="rect">
            <a:avLst/>
          </a:prstGeom>
        </p:spPr>
      </p:pic>
    </p:spTree>
    <p:extLst>
      <p:ext uri="{BB962C8B-B14F-4D97-AF65-F5344CB8AC3E}">
        <p14:creationId xmlns:p14="http://schemas.microsoft.com/office/powerpoint/2010/main" val="412139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chatbot model&#10;&#10;Description automatically generated">
            <a:extLst>
              <a:ext uri="{FF2B5EF4-FFF2-40B4-BE49-F238E27FC236}">
                <a16:creationId xmlns:a16="http://schemas.microsoft.com/office/drawing/2014/main" id="{1CA1857F-CD0C-1C28-F9B5-777D79E00D4B}"/>
              </a:ext>
            </a:extLst>
          </p:cNvPr>
          <p:cNvPicPr>
            <a:picLocks noChangeAspect="1"/>
          </p:cNvPicPr>
          <p:nvPr/>
        </p:nvPicPr>
        <p:blipFill>
          <a:blip r:embed="rId2"/>
          <a:stretch>
            <a:fillRect/>
          </a:stretch>
        </p:blipFill>
        <p:spPr>
          <a:xfrm>
            <a:off x="1709333" y="643466"/>
            <a:ext cx="8773333" cy="5571067"/>
          </a:xfrm>
          <a:prstGeom prst="rect">
            <a:avLst/>
          </a:prstGeom>
        </p:spPr>
      </p:pic>
    </p:spTree>
    <p:extLst>
      <p:ext uri="{BB962C8B-B14F-4D97-AF65-F5344CB8AC3E}">
        <p14:creationId xmlns:p14="http://schemas.microsoft.com/office/powerpoint/2010/main" val="3985181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F78E7-3FD4-99E8-6B31-BE773B5AA237}"/>
              </a:ext>
            </a:extLst>
          </p:cNvPr>
          <p:cNvSpPr>
            <a:spLocks noGrp="1"/>
          </p:cNvSpPr>
          <p:nvPr>
            <p:ph type="title"/>
          </p:nvPr>
        </p:nvSpPr>
        <p:spPr/>
        <p:txBody>
          <a:bodyPr/>
          <a:lstStyle/>
          <a:p>
            <a:r>
              <a:rPr lang="en-US" dirty="0"/>
              <a:t>LangChain</a:t>
            </a:r>
          </a:p>
        </p:txBody>
      </p:sp>
      <p:sp>
        <p:nvSpPr>
          <p:cNvPr id="3" name="Content Placeholder 2">
            <a:extLst>
              <a:ext uri="{FF2B5EF4-FFF2-40B4-BE49-F238E27FC236}">
                <a16:creationId xmlns:a16="http://schemas.microsoft.com/office/drawing/2014/main" id="{3D7C9DCE-FB6D-6E63-1CC3-42CE7EC36C31}"/>
              </a:ext>
            </a:extLst>
          </p:cNvPr>
          <p:cNvSpPr>
            <a:spLocks noGrp="1"/>
          </p:cNvSpPr>
          <p:nvPr>
            <p:ph idx="1"/>
          </p:nvPr>
        </p:nvSpPr>
        <p:spPr>
          <a:xfrm>
            <a:off x="838200" y="1825625"/>
            <a:ext cx="7210926" cy="4351338"/>
          </a:xfrm>
        </p:spPr>
        <p:txBody>
          <a:bodyPr>
            <a:normAutofit/>
          </a:bodyPr>
          <a:lstStyle/>
          <a:p>
            <a:r>
              <a:rPr lang="en-US" dirty="0"/>
              <a:t>LangChain is a framework for developing applications powered by large language models (LLMs)</a:t>
            </a:r>
          </a:p>
          <a:p>
            <a:r>
              <a:rPr lang="en-US" dirty="0"/>
              <a:t>Ease of use with predefined objects for text preprocessing </a:t>
            </a:r>
          </a:p>
          <a:p>
            <a:r>
              <a:rPr lang="en-US" dirty="0"/>
              <a:t>Opensource </a:t>
            </a:r>
          </a:p>
          <a:p>
            <a:r>
              <a:rPr lang="en-US" dirty="0"/>
              <a:t>Usability and optimization in terms of data cleaning, chunking, etc.</a:t>
            </a:r>
          </a:p>
        </p:txBody>
      </p:sp>
      <p:pic>
        <p:nvPicPr>
          <p:cNvPr id="5" name="Picture 4">
            <a:extLst>
              <a:ext uri="{FF2B5EF4-FFF2-40B4-BE49-F238E27FC236}">
                <a16:creationId xmlns:a16="http://schemas.microsoft.com/office/drawing/2014/main" id="{18F22378-3138-579E-FAEF-55715503129E}"/>
              </a:ext>
            </a:extLst>
          </p:cNvPr>
          <p:cNvPicPr>
            <a:picLocks noChangeAspect="1"/>
          </p:cNvPicPr>
          <p:nvPr/>
        </p:nvPicPr>
        <p:blipFill rotWithShape="1">
          <a:blip r:embed="rId2"/>
          <a:srcRect l="31510" t="-669" r="32175" b="669"/>
          <a:stretch/>
        </p:blipFill>
        <p:spPr>
          <a:xfrm>
            <a:off x="7832558" y="995362"/>
            <a:ext cx="4150894" cy="4867275"/>
          </a:xfrm>
          <a:prstGeom prst="rect">
            <a:avLst/>
          </a:prstGeom>
        </p:spPr>
      </p:pic>
    </p:spTree>
    <p:extLst>
      <p:ext uri="{BB962C8B-B14F-4D97-AF65-F5344CB8AC3E}">
        <p14:creationId xmlns:p14="http://schemas.microsoft.com/office/powerpoint/2010/main" val="337858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45073-2FF5-76AA-90A8-EF3ADB67271C}"/>
              </a:ext>
            </a:extLst>
          </p:cNvPr>
          <p:cNvSpPr>
            <a:spLocks noGrp="1"/>
          </p:cNvSpPr>
          <p:nvPr>
            <p:ph type="title"/>
          </p:nvPr>
        </p:nvSpPr>
        <p:spPr/>
        <p:txBody>
          <a:bodyPr/>
          <a:lstStyle/>
          <a:p>
            <a:r>
              <a:rPr lang="en-US" dirty="0"/>
              <a:t>LangChain Uses</a:t>
            </a:r>
          </a:p>
        </p:txBody>
      </p:sp>
      <p:sp>
        <p:nvSpPr>
          <p:cNvPr id="3" name="Content Placeholder 2">
            <a:extLst>
              <a:ext uri="{FF2B5EF4-FFF2-40B4-BE49-F238E27FC236}">
                <a16:creationId xmlns:a16="http://schemas.microsoft.com/office/drawing/2014/main" id="{AB25F037-5DA0-BE06-6F6C-C56D10CF122B}"/>
              </a:ext>
            </a:extLst>
          </p:cNvPr>
          <p:cNvSpPr>
            <a:spLocks noGrp="1"/>
          </p:cNvSpPr>
          <p:nvPr>
            <p:ph idx="1"/>
          </p:nvPr>
        </p:nvSpPr>
        <p:spPr>
          <a:xfrm>
            <a:off x="6468979" y="1690692"/>
            <a:ext cx="5257800" cy="4351338"/>
          </a:xfrm>
        </p:spPr>
        <p:txBody>
          <a:bodyPr/>
          <a:lstStyle/>
          <a:p>
            <a:r>
              <a:rPr lang="en-US" dirty="0"/>
              <a:t>Document loader: For importing pdfs</a:t>
            </a:r>
          </a:p>
          <a:p>
            <a:r>
              <a:rPr lang="en-US" dirty="0"/>
              <a:t>Splitter : For splitting document into sizeable chunks</a:t>
            </a:r>
          </a:p>
          <a:p>
            <a:r>
              <a:rPr lang="en-US" dirty="0"/>
              <a:t>Pipeline: To create a processing pipeline for data</a:t>
            </a:r>
          </a:p>
          <a:p>
            <a:r>
              <a:rPr lang="en-US" dirty="0"/>
              <a:t>Storage: Embeddings storage for retrieval </a:t>
            </a:r>
          </a:p>
          <a:p>
            <a:endParaRPr lang="en-US" dirty="0"/>
          </a:p>
        </p:txBody>
      </p:sp>
      <p:pic>
        <p:nvPicPr>
          <p:cNvPr id="5" name="Picture 4">
            <a:extLst>
              <a:ext uri="{FF2B5EF4-FFF2-40B4-BE49-F238E27FC236}">
                <a16:creationId xmlns:a16="http://schemas.microsoft.com/office/drawing/2014/main" id="{7142953A-22E0-A571-9990-11F0D01F2D7A}"/>
              </a:ext>
            </a:extLst>
          </p:cNvPr>
          <p:cNvPicPr>
            <a:picLocks noChangeAspect="1"/>
          </p:cNvPicPr>
          <p:nvPr/>
        </p:nvPicPr>
        <p:blipFill rotWithShape="1">
          <a:blip r:embed="rId2"/>
          <a:srcRect l="804" t="11670" r="2682" b="2282"/>
          <a:stretch/>
        </p:blipFill>
        <p:spPr>
          <a:xfrm>
            <a:off x="838200" y="2281191"/>
            <a:ext cx="4545909" cy="2522960"/>
          </a:xfrm>
          <a:prstGeom prst="rect">
            <a:avLst/>
          </a:prstGeom>
        </p:spPr>
      </p:pic>
    </p:spTree>
    <p:extLst>
      <p:ext uri="{BB962C8B-B14F-4D97-AF65-F5344CB8AC3E}">
        <p14:creationId xmlns:p14="http://schemas.microsoft.com/office/powerpoint/2010/main" val="968630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widescreen_template_ws_2</Template>
  <TotalTime>4314</TotalTime>
  <Words>4424</Words>
  <Application>Microsoft Office PowerPoint</Application>
  <PresentationFormat>Widescreen</PresentationFormat>
  <Paragraphs>306</Paragraphs>
  <Slides>30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Light</vt:lpstr>
      <vt:lpstr>ElsevierGulliver</vt:lpstr>
      <vt:lpstr>Google Sans</vt:lpstr>
      <vt:lpstr>Lato</vt:lpstr>
      <vt:lpstr>Söhne</vt:lpstr>
      <vt:lpstr>Times New Roman</vt:lpstr>
      <vt:lpstr>Office Theme</vt:lpstr>
      <vt:lpstr>Literature Specific Chat bot</vt:lpstr>
      <vt:lpstr>Agenda</vt:lpstr>
      <vt:lpstr>Background</vt:lpstr>
      <vt:lpstr>History of chatbots </vt:lpstr>
      <vt:lpstr>Motivation</vt:lpstr>
      <vt:lpstr>Objective</vt:lpstr>
      <vt:lpstr>PowerPoint Presentation</vt:lpstr>
      <vt:lpstr>LangChain</vt:lpstr>
      <vt:lpstr>LangChain Uses</vt:lpstr>
      <vt:lpstr>Choosing the right LLM </vt:lpstr>
      <vt:lpstr>Chosen LLM </vt:lpstr>
      <vt:lpstr>Bloom Architecture  </vt:lpstr>
      <vt:lpstr>Decoder-Only</vt:lpstr>
      <vt:lpstr>Layer Normalization</vt:lpstr>
      <vt:lpstr>ALiBi Positional Encodings</vt:lpstr>
      <vt:lpstr>GelU activation function</vt:lpstr>
      <vt:lpstr>Error Metrics </vt:lpstr>
      <vt:lpstr>Other LLMs to consider</vt:lpstr>
      <vt:lpstr>Data Preprocessing/ Embedding</vt:lpstr>
      <vt:lpstr>FAISS vector Storage</vt:lpstr>
      <vt:lpstr>RAG ( Retrieval Augmented Generation) </vt:lpstr>
      <vt:lpstr>Relevant Work</vt:lpstr>
      <vt:lpstr>Relevant Work Cont.</vt:lpstr>
      <vt:lpstr>Relevant Work Cont.</vt:lpstr>
      <vt:lpstr>RAG Pros</vt:lpstr>
      <vt:lpstr>RAG Cons</vt:lpstr>
      <vt:lpstr>Improvements and outlook</vt:lpstr>
      <vt:lpstr>Conclusion</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Literature Specific Chat bot</dc:title>
  <dc:creator>Jaideep Siva Senthil</dc:creator>
  <cp:lastModifiedBy>Jaideep Siva Senthil</cp:lastModifiedBy>
  <cp:revision>3</cp:revision>
  <dcterms:created xsi:type="dcterms:W3CDTF">2023-11-12T21:04:54Z</dcterms:created>
  <dcterms:modified xsi:type="dcterms:W3CDTF">2023-12-14T04:47:20Z</dcterms:modified>
</cp:coreProperties>
</file>